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3"/>
  </p:sldMasterIdLst>
  <p:notesMasterIdLst>
    <p:notesMasterId r:id="rId49"/>
  </p:notesMasterIdLst>
  <p:sldIdLst>
    <p:sldId id="256" r:id="rId4"/>
    <p:sldId id="260" r:id="rId5"/>
    <p:sldId id="257" r:id="rId6"/>
    <p:sldId id="265" r:id="rId7"/>
    <p:sldId id="258" r:id="rId8"/>
    <p:sldId id="259" r:id="rId9"/>
    <p:sldId id="266" r:id="rId10"/>
    <p:sldId id="272" r:id="rId11"/>
    <p:sldId id="267" r:id="rId12"/>
    <p:sldId id="282" r:id="rId13"/>
    <p:sldId id="283" r:id="rId14"/>
    <p:sldId id="285" r:id="rId15"/>
    <p:sldId id="284" r:id="rId16"/>
    <p:sldId id="286" r:id="rId17"/>
    <p:sldId id="261" r:id="rId18"/>
    <p:sldId id="262" r:id="rId19"/>
    <p:sldId id="288" r:id="rId20"/>
    <p:sldId id="289" r:id="rId21"/>
    <p:sldId id="290" r:id="rId22"/>
    <p:sldId id="270" r:id="rId23"/>
    <p:sldId id="275" r:id="rId24"/>
    <p:sldId id="291" r:id="rId25"/>
    <p:sldId id="293" r:id="rId26"/>
    <p:sldId id="292" r:id="rId27"/>
    <p:sldId id="294" r:id="rId28"/>
    <p:sldId id="295" r:id="rId29"/>
    <p:sldId id="263" r:id="rId30"/>
    <p:sldId id="264" r:id="rId31"/>
    <p:sldId id="301" r:id="rId32"/>
    <p:sldId id="305" r:id="rId33"/>
    <p:sldId id="306" r:id="rId34"/>
    <p:sldId id="307" r:id="rId35"/>
    <p:sldId id="308" r:id="rId36"/>
    <p:sldId id="309" r:id="rId37"/>
    <p:sldId id="310" r:id="rId38"/>
    <p:sldId id="313" r:id="rId39"/>
    <p:sldId id="316" r:id="rId40"/>
    <p:sldId id="317" r:id="rId41"/>
    <p:sldId id="319" r:id="rId42"/>
    <p:sldId id="322" r:id="rId43"/>
    <p:sldId id="318" r:id="rId44"/>
    <p:sldId id="268" r:id="rId45"/>
    <p:sldId id="321" r:id="rId46"/>
    <p:sldId id="323" r:id="rId47"/>
    <p:sldId id="280" r:id="rId48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653D"/>
    <a:srgbClr val="8A874B"/>
    <a:srgbClr val="867142"/>
    <a:srgbClr val="90A959"/>
    <a:srgbClr val="7B2D26"/>
    <a:srgbClr val="0658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2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2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05C185-9FF7-46E6-8B4B-274CEC13A2A0}" type="datetimeFigureOut">
              <a:rPr lang="en-NL" smtClean="0"/>
              <a:t>27/03/2023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195F56-3586-4FF0-97DE-0E0AE967A59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85810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https://lilianweng.github.io/posts/2021-07-11-diffusion-models/ 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95F56-3586-4FF0-97DE-0E0AE967A591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30871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95F56-3586-4FF0-97DE-0E0AE967A591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11757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95F56-3586-4FF0-97DE-0E0AE967A591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79804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95F56-3586-4FF0-97DE-0E0AE967A591}" type="slidenum">
              <a:rPr lang="en-NL" smtClean="0"/>
              <a:t>24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73714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95F56-3586-4FF0-97DE-0E0AE967A591}" type="slidenum">
              <a:rPr lang="en-NL" smtClean="0"/>
              <a:t>36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33514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7173D-8D9C-4E6F-A0F2-6F2142EAB3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ADE524-6F0B-45A0-B544-5FF22F7928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43ACA-D80D-46ED-86E9-75378E7A6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91BFF2-6A51-4F68-BC71-180E106FDC6C}" type="datetime8">
              <a:rPr lang="en-NL" smtClean="0"/>
              <a:pPr/>
              <a:t>27/03/2023 11:05</a:t>
            </a:fld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CA04C-DE8E-4D4E-A2B2-F35924ACF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0B2A2-2502-4509-82F0-9DEFC262F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E88864-39AC-48F6-BBB9-1341B586C33C}" type="slidenum">
              <a:rPr lang="en-NL" smtClean="0"/>
              <a:pPr/>
              <a:t>‹#›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93518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7173D-8D9C-4E6F-A0F2-6F2142EAB3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ADE524-6F0B-45A0-B544-5FF22F7928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43ACA-D80D-46ED-86E9-75378E7A6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91BFF2-6A51-4F68-BC71-180E106FDC6C}" type="datetime8">
              <a:rPr lang="en-NL" smtClean="0"/>
              <a:pPr/>
              <a:t>27/03/2023 11:05</a:t>
            </a:fld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CA04C-DE8E-4D4E-A2B2-F35924ACF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0B2A2-2502-4509-82F0-9DEFC262F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E88864-39AC-48F6-BBB9-1341B586C33C}" type="slidenum">
              <a:rPr lang="en-NL" smtClean="0"/>
              <a:pPr/>
              <a:t>‹#›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4378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5B6C82E-1961-4B43-85A2-D5C19C0D2B87}"/>
              </a:ext>
            </a:extLst>
          </p:cNvPr>
          <p:cNvSpPr/>
          <p:nvPr/>
        </p:nvSpPr>
        <p:spPr>
          <a:xfrm>
            <a:off x="0" y="0"/>
            <a:ext cx="12192000" cy="144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F4FE77-7E86-4D55-BAE0-0936AB56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000"/>
            <a:ext cx="10515600" cy="72000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31973-5EEC-4258-9BAB-7E1D711AE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7484"/>
            <a:ext cx="10515600" cy="44894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32990-6E77-4FDF-8197-E9A59B7FB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F235E-187C-4494-B006-A258F3319F5B}" type="datetime8">
              <a:rPr lang="en-NL" smtClean="0"/>
              <a:t>27/03/2023 11:05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C54EF4-CE9D-46E1-887F-BB680DEEF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2225B-117D-48CF-A4BB-36EA3665F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8864-39AC-48F6-BBB9-1341B586C33C}" type="slidenum">
              <a:rPr lang="en-NL" smtClean="0"/>
              <a:pPr/>
              <a:t>‹#›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51078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31B6E-7D91-45A2-900C-0E4455571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6B441-D2A7-4555-8866-EE3E452BB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E6BB5-2E87-4FAF-B0EC-617F101EF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05AFC14-60A7-41F5-A94C-5E3CDCD3DB71}" type="datetime8">
              <a:rPr lang="en-NL" smtClean="0"/>
              <a:pPr/>
              <a:t>27/03/2023 11:05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EF87D-388E-4E36-89BD-5C3A87CFA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A22A2-DBC0-40AD-8558-A18026A94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E88864-39AC-48F6-BBB9-1341B586C33C}" type="slidenum">
              <a:rPr lang="en-NL" smtClean="0"/>
              <a:pPr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398718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4727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5B6C82E-1961-4B43-85A2-D5C19C0D2B87}"/>
              </a:ext>
            </a:extLst>
          </p:cNvPr>
          <p:cNvSpPr/>
          <p:nvPr/>
        </p:nvSpPr>
        <p:spPr>
          <a:xfrm>
            <a:off x="0" y="0"/>
            <a:ext cx="12192000" cy="144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F4FE77-7E86-4D55-BAE0-0936AB56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000"/>
            <a:ext cx="10515600" cy="72000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31973-5EEC-4258-9BAB-7E1D711AE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7484"/>
            <a:ext cx="10515600" cy="44894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32990-6E77-4FDF-8197-E9A59B7FB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F235E-187C-4494-B006-A258F3319F5B}" type="datetime8">
              <a:rPr lang="en-NL" smtClean="0"/>
              <a:t>27/03/2023 11:05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C54EF4-CE9D-46E1-887F-BB680DEEF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2225B-117D-48CF-A4BB-36EA3665F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8864-39AC-48F6-BBB9-1341B586C33C}" type="slidenum">
              <a:rPr lang="en-NL" smtClean="0"/>
              <a:pPr/>
              <a:t>‹#›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872676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31B6E-7D91-45A2-900C-0E4455571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6B441-D2A7-4555-8866-EE3E452BB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E6BB5-2E87-4FAF-B0EC-617F101EF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05AFC14-60A7-41F5-A94C-5E3CDCD3DB71}" type="datetime8">
              <a:rPr lang="en-NL" smtClean="0"/>
              <a:pPr/>
              <a:t>27/03/2023 11:05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EF87D-388E-4E36-89BD-5C3A87CFA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A22A2-DBC0-40AD-8558-A18026A94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E88864-39AC-48F6-BBB9-1341B586C33C}" type="slidenum">
              <a:rPr lang="en-NL" smtClean="0"/>
              <a:pPr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84719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7173D-8D9C-4E6F-A0F2-6F2142EAB3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ADE524-6F0B-45A0-B544-5FF22F7928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43ACA-D80D-46ED-86E9-75378E7A6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91BFF2-6A51-4F68-BC71-180E106FDC6C}" type="datetime8">
              <a:rPr lang="en-NL" smtClean="0"/>
              <a:pPr/>
              <a:t>27/03/2023 11:05</a:t>
            </a:fld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CA04C-DE8E-4D4E-A2B2-F35924ACF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0B2A2-2502-4509-82F0-9DEFC262F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E88864-39AC-48F6-BBB9-1341B586C33C}" type="slidenum">
              <a:rPr lang="en-NL" smtClean="0"/>
              <a:pPr/>
              <a:t>‹#›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475424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5B6C82E-1961-4B43-85A2-D5C19C0D2B87}"/>
              </a:ext>
            </a:extLst>
          </p:cNvPr>
          <p:cNvSpPr/>
          <p:nvPr/>
        </p:nvSpPr>
        <p:spPr>
          <a:xfrm>
            <a:off x="0" y="0"/>
            <a:ext cx="12192000" cy="14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F4FE77-7E86-4D55-BAE0-0936AB56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000"/>
            <a:ext cx="10515600" cy="72000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31973-5EEC-4258-9BAB-7E1D711AE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7484"/>
            <a:ext cx="10515600" cy="44894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32990-6E77-4FDF-8197-E9A59B7FB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F235E-187C-4494-B006-A258F3319F5B}" type="datetime8">
              <a:rPr lang="en-NL" smtClean="0"/>
              <a:t>27/03/2023 11:05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C54EF4-CE9D-46E1-887F-BB680DEEF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2225B-117D-48CF-A4BB-36EA3665F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8864-39AC-48F6-BBB9-1341B586C33C}" type="slidenum">
              <a:rPr lang="en-NL" smtClean="0"/>
              <a:pPr/>
              <a:t>‹#›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00458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31B6E-7D91-45A2-900C-0E4455571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6B441-D2A7-4555-8866-EE3E452BB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E6BB5-2E87-4FAF-B0EC-617F101EF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05AFC14-60A7-41F5-A94C-5E3CDCD3DB71}" type="datetime8">
              <a:rPr lang="en-NL" smtClean="0"/>
              <a:pPr/>
              <a:t>27/03/2023 11:05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EF87D-388E-4E36-89BD-5C3A87CFA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A22A2-DBC0-40AD-8558-A18026A94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E88864-39AC-48F6-BBB9-1341B586C33C}" type="slidenum">
              <a:rPr lang="en-NL" smtClean="0"/>
              <a:pPr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87705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7173D-8D9C-4E6F-A0F2-6F2142EAB3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ADE524-6F0B-45A0-B544-5FF22F7928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43ACA-D80D-46ED-86E9-75378E7A6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91BFF2-6A51-4F68-BC71-180E106FDC6C}" type="datetime8">
              <a:rPr lang="en-NL" smtClean="0"/>
              <a:pPr/>
              <a:t>27/03/2023 11:05</a:t>
            </a:fld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CA04C-DE8E-4D4E-A2B2-F35924ACF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0B2A2-2502-4509-82F0-9DEFC262F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E88864-39AC-48F6-BBB9-1341B586C33C}" type="slidenum">
              <a:rPr lang="en-NL" smtClean="0"/>
              <a:pPr/>
              <a:t>‹#›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187858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5B6C82E-1961-4B43-85A2-D5C19C0D2B87}"/>
              </a:ext>
            </a:extLst>
          </p:cNvPr>
          <p:cNvSpPr/>
          <p:nvPr/>
        </p:nvSpPr>
        <p:spPr>
          <a:xfrm>
            <a:off x="0" y="0"/>
            <a:ext cx="12192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F4FE77-7E86-4D55-BAE0-0936AB56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000"/>
            <a:ext cx="10515600" cy="72000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31973-5EEC-4258-9BAB-7E1D711AE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7484"/>
            <a:ext cx="10515600" cy="44894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32990-6E77-4FDF-8197-E9A59B7FB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F235E-187C-4494-B006-A258F3319F5B}" type="datetime8">
              <a:rPr lang="en-NL" smtClean="0"/>
              <a:t>27/03/2023 11:05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C54EF4-CE9D-46E1-887F-BB680DEEF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2225B-117D-48CF-A4BB-36EA3665F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8864-39AC-48F6-BBB9-1341B586C33C}" type="slidenum">
              <a:rPr lang="en-NL" smtClean="0"/>
              <a:pPr/>
              <a:t>‹#›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6468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31B6E-7D91-45A2-900C-0E4455571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6B441-D2A7-4555-8866-EE3E452BB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E6BB5-2E87-4FAF-B0EC-617F101EF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05AFC14-60A7-41F5-A94C-5E3CDCD3DB71}" type="datetime8">
              <a:rPr lang="en-NL" smtClean="0"/>
              <a:pPr/>
              <a:t>27/03/2023 11:05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EF87D-388E-4E36-89BD-5C3A87CFA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A22A2-DBC0-40AD-8558-A18026A94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E88864-39AC-48F6-BBB9-1341B586C33C}" type="slidenum">
              <a:rPr lang="en-NL" smtClean="0"/>
              <a:pPr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37506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112B36-3BF5-460C-95B2-7A110B9B8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3682C-7861-43AF-B536-1C632E2C5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3C2A5-3774-45A2-8C0B-89E932D187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9B45B-F079-4198-9E38-9B3602D434A3}" type="datetime8">
              <a:rPr lang="en-NL" smtClean="0"/>
              <a:t>27/03/2023 11:05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3E1AD-7460-4214-922D-3EC621E70A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EA582-CF05-4F3B-A1F7-47B4E34D6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88864-39AC-48F6-BBB9-1341B586C33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07845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nsvanGorp/diffusion_toy_example" TargetMode="Externa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47.png"/><Relationship Id="rId5" Type="http://schemas.openxmlformats.org/officeDocument/2006/relationships/image" Target="../media/image29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47.png"/><Relationship Id="rId5" Type="http://schemas.openxmlformats.org/officeDocument/2006/relationships/image" Target="../media/image29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47.png"/><Relationship Id="rId5" Type="http://schemas.openxmlformats.org/officeDocument/2006/relationships/image" Target="../media/image29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10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D2E5A-A465-FB49-A63A-900A9186C9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Diffusion &amp; Score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58350C-7D85-13C4-16EA-99D0FEE610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Hans van Gorp - 2023/03/24</a:t>
            </a:r>
          </a:p>
          <a:p>
            <a:r>
              <a:rPr lang="en-US" dirty="0"/>
              <a:t>For the code, see </a:t>
            </a:r>
            <a:r>
              <a:rPr lang="en-US" dirty="0">
                <a:hlinkClick r:id="rId2"/>
              </a:rPr>
              <a:t>this GitHub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818191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21167B2-16AC-8979-BA4F-D07A29F696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numCol="1" anchor="ctr"/>
          <a:lstStyle/>
          <a:p>
            <a:r>
              <a:rPr lang="en-US" dirty="0"/>
              <a:t>Toy Example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591679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C49F9-B6BE-D5EA-FB6E-73839B0A0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62403-8744-F803-3FDC-C5AD6190D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8864-39AC-48F6-BBB9-1341B586C33C}" type="slidenum">
              <a:rPr lang="en-NL" smtClean="0"/>
              <a:pPr/>
              <a:t>11</a:t>
            </a:fld>
            <a:endParaRPr lang="en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5317F3-E67C-4BAF-970C-71810FFC7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3668" y="2471369"/>
            <a:ext cx="3724664" cy="36332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B11F55-41FB-62F5-6074-76CA8B99A0AC}"/>
              </a:ext>
            </a:extLst>
          </p:cNvPr>
          <p:cNvSpPr txBox="1"/>
          <p:nvPr/>
        </p:nvSpPr>
        <p:spPr>
          <a:xfrm>
            <a:off x="4710545" y="1616364"/>
            <a:ext cx="314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Suppose we have bimodal data of the following form: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93272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C49F9-B6BE-D5EA-FB6E-73839B0A0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62403-8744-F803-3FDC-C5AD6190D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8864-39AC-48F6-BBB9-1341B586C33C}" type="slidenum">
              <a:rPr lang="en-NL" smtClean="0"/>
              <a:pPr/>
              <a:t>12</a:t>
            </a:fld>
            <a:endParaRPr lang="en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5317F3-E67C-4BAF-970C-71810FFC7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3668" y="2471369"/>
            <a:ext cx="3724664" cy="36332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B11F55-41FB-62F5-6074-76CA8B99A0AC}"/>
              </a:ext>
            </a:extLst>
          </p:cNvPr>
          <p:cNvSpPr txBox="1"/>
          <p:nvPr/>
        </p:nvSpPr>
        <p:spPr>
          <a:xfrm>
            <a:off x="4710545" y="1616364"/>
            <a:ext cx="314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Generating new data using a </a:t>
            </a:r>
          </a:p>
          <a:p>
            <a:pPr algn="ctr"/>
            <a:r>
              <a:rPr lang="en-US" dirty="0"/>
              <a:t>GAN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752674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C49F9-B6BE-D5EA-FB6E-73839B0A0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62403-8744-F803-3FDC-C5AD6190D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8864-39AC-48F6-BBB9-1341B586C33C}" type="slidenum">
              <a:rPr lang="en-NL" smtClean="0"/>
              <a:pPr/>
              <a:t>13</a:t>
            </a:fld>
            <a:endParaRPr lang="en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5317F3-E67C-4BAF-970C-71810FFC7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6500" y="2471369"/>
            <a:ext cx="3724664" cy="36332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B11F55-41FB-62F5-6074-76CA8B99A0AC}"/>
              </a:ext>
            </a:extLst>
          </p:cNvPr>
          <p:cNvSpPr txBox="1"/>
          <p:nvPr/>
        </p:nvSpPr>
        <p:spPr>
          <a:xfrm>
            <a:off x="1773377" y="1616364"/>
            <a:ext cx="314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Generating new data using a VAE</a:t>
            </a:r>
            <a:endParaRPr lang="en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E2B8-5FCD-F4A1-523C-7C3F4DD6DC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7555" y="2471369"/>
            <a:ext cx="3629461" cy="36332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FDC62D-6467-3037-576A-A33BD6DB6108}"/>
              </a:ext>
            </a:extLst>
          </p:cNvPr>
          <p:cNvSpPr txBox="1"/>
          <p:nvPr/>
        </p:nvSpPr>
        <p:spPr>
          <a:xfrm>
            <a:off x="7476831" y="1616364"/>
            <a:ext cx="314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ELBO of VAE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495369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C49F9-B6BE-D5EA-FB6E-73839B0A0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62403-8744-F803-3FDC-C5AD6190D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8864-39AC-48F6-BBB9-1341B586C33C}" type="slidenum">
              <a:rPr lang="en-NL" smtClean="0"/>
              <a:pPr/>
              <a:t>14</a:t>
            </a:fld>
            <a:endParaRPr lang="en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5317F3-E67C-4BAF-970C-71810FFC7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6500" y="2471369"/>
            <a:ext cx="3724664" cy="36332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B11F55-41FB-62F5-6074-76CA8B99A0AC}"/>
              </a:ext>
            </a:extLst>
          </p:cNvPr>
          <p:cNvSpPr txBox="1"/>
          <p:nvPr/>
        </p:nvSpPr>
        <p:spPr>
          <a:xfrm>
            <a:off x="1773377" y="1616364"/>
            <a:ext cx="314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Generating new data using a Flow</a:t>
            </a:r>
            <a:endParaRPr lang="en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E2B8-5FCD-F4A1-523C-7C3F4DD6DC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7555" y="2471369"/>
            <a:ext cx="3629461" cy="36332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FDC62D-6467-3037-576A-A33BD6DB6108}"/>
              </a:ext>
            </a:extLst>
          </p:cNvPr>
          <p:cNvSpPr txBox="1"/>
          <p:nvPr/>
        </p:nvSpPr>
        <p:spPr>
          <a:xfrm>
            <a:off x="7476831" y="1616364"/>
            <a:ext cx="314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Likelihood of that Flow</a:t>
            </a:r>
          </a:p>
          <a:p>
            <a:pPr algn="ctr"/>
            <a:r>
              <a:rPr lang="en-US" dirty="0"/>
              <a:t>(spot the tiny connection)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145466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001DD-780B-104F-B8B7-B538594F5D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numCol="1" anchor="ctr"/>
          <a:lstStyle/>
          <a:p>
            <a:r>
              <a:rPr lang="en-US" dirty="0"/>
              <a:t>Score</a:t>
            </a:r>
            <a:endParaRPr lang="en-NL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21A6416-4A5C-A946-8489-2A73D88EB496}"/>
              </a:ext>
            </a:extLst>
          </p:cNvPr>
          <p:cNvSpPr txBox="1">
            <a:spLocks/>
          </p:cNvSpPr>
          <p:nvPr/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“Generative Modeling by Estimating Gradients of the Data Distribution”</a:t>
            </a:r>
          </a:p>
          <a:p>
            <a:r>
              <a:rPr lang="en-US" dirty="0"/>
              <a:t>Yang Song and Stefano </a:t>
            </a:r>
            <a:r>
              <a:rPr lang="en-US" dirty="0" err="1"/>
              <a:t>Ermon</a:t>
            </a:r>
            <a:r>
              <a:rPr lang="en-US" dirty="0"/>
              <a:t> 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02360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5992F-4461-D648-C641-0C9BBC7F4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score?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ED655-2907-61A7-AC20-73BCA7BA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8864-39AC-48F6-BBB9-1341B586C33C}" type="slidenum">
              <a:rPr lang="en-NL" smtClean="0"/>
              <a:pPr/>
              <a:t>16</a:t>
            </a:fld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07A096-BA57-E674-A910-6FF793EA4462}"/>
              </a:ext>
            </a:extLst>
          </p:cNvPr>
          <p:cNvSpPr txBox="1"/>
          <p:nvPr/>
        </p:nvSpPr>
        <p:spPr>
          <a:xfrm>
            <a:off x="2055090" y="1779938"/>
            <a:ext cx="8081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 score is a gradient field pointing in the direction of the data:</a:t>
            </a:r>
            <a:endParaRPr lang="en-NL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DC94CE-4D31-6AC8-64BE-F33CF3AD5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6500" y="2471369"/>
            <a:ext cx="3724664" cy="36332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959B50-16DA-B42E-1037-B55B6BA48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7555" y="2517802"/>
            <a:ext cx="3629461" cy="35403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574581-103C-F6F7-0F9E-5E1185D46B19}"/>
                  </a:ext>
                </a:extLst>
              </p:cNvPr>
              <p:cNvSpPr txBox="1"/>
              <p:nvPr/>
            </p:nvSpPr>
            <p:spPr>
              <a:xfrm>
                <a:off x="1296500" y="6132875"/>
                <a:ext cx="37246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,..,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574581-103C-F6F7-0F9E-5E1185D46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500" y="6132875"/>
                <a:ext cx="3724664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D94C9F-8EA4-E431-A09E-6A9A92399A1A}"/>
                  </a:ext>
                </a:extLst>
              </p:cNvPr>
              <p:cNvSpPr txBox="1"/>
              <p:nvPr/>
            </p:nvSpPr>
            <p:spPr>
              <a:xfrm>
                <a:off x="7047555" y="6128668"/>
                <a:ext cx="36294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D94C9F-8EA4-E431-A09E-6A9A92399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555" y="6128668"/>
                <a:ext cx="3629461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9757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5992F-4461-D648-C641-0C9BBC7F4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score?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ED655-2907-61A7-AC20-73BCA7BA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8864-39AC-48F6-BBB9-1341B586C33C}" type="slidenum">
              <a:rPr lang="en-NL" smtClean="0"/>
              <a:pPr/>
              <a:t>17</a:t>
            </a:fld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07A096-BA57-E674-A910-6FF793EA4462}"/>
              </a:ext>
            </a:extLst>
          </p:cNvPr>
          <p:cNvSpPr txBox="1"/>
          <p:nvPr/>
        </p:nvSpPr>
        <p:spPr>
          <a:xfrm>
            <a:off x="2055090" y="1779938"/>
            <a:ext cx="8081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 score is a gradient field pointing in the direction of the data:</a:t>
            </a:r>
            <a:endParaRPr lang="en-NL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DC94CE-4D31-6AC8-64BE-F33CF3AD5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6500" y="2471369"/>
            <a:ext cx="3724664" cy="36332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959B50-16DA-B42E-1037-B55B6BA48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7555" y="2517802"/>
            <a:ext cx="3629461" cy="35403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574581-103C-F6F7-0F9E-5E1185D46B19}"/>
                  </a:ext>
                </a:extLst>
              </p:cNvPr>
              <p:cNvSpPr txBox="1"/>
              <p:nvPr/>
            </p:nvSpPr>
            <p:spPr>
              <a:xfrm>
                <a:off x="1296500" y="6132875"/>
                <a:ext cx="37246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,..,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574581-103C-F6F7-0F9E-5E1185D46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500" y="6132875"/>
                <a:ext cx="3724664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D94C9F-8EA4-E431-A09E-6A9A92399A1A}"/>
                  </a:ext>
                </a:extLst>
              </p:cNvPr>
              <p:cNvSpPr txBox="1"/>
              <p:nvPr/>
            </p:nvSpPr>
            <p:spPr>
              <a:xfrm>
                <a:off x="7047555" y="6128668"/>
                <a:ext cx="36294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D94C9F-8EA4-E431-A09E-6A9A92399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555" y="6128668"/>
                <a:ext cx="3629461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CBC730E-2AED-A74B-71E9-6F6F2489170E}"/>
              </a:ext>
            </a:extLst>
          </p:cNvPr>
          <p:cNvSpPr txBox="1"/>
          <p:nvPr/>
        </p:nvSpPr>
        <p:spPr>
          <a:xfrm>
            <a:off x="7047554" y="2202936"/>
            <a:ext cx="362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So, I know the score analytically: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06FDB3-7350-3F88-22A4-B02177B64E50}"/>
                  </a:ext>
                </a:extLst>
              </p:cNvPr>
              <p:cNvSpPr txBox="1"/>
              <p:nvPr/>
            </p:nvSpPr>
            <p:spPr>
              <a:xfrm>
                <a:off x="1296500" y="2202936"/>
                <a:ext cx="37246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 chose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myself </a:t>
                </a:r>
                <a:endParaRPr lang="en-NL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06FDB3-7350-3F88-22A4-B02177B64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500" y="2202936"/>
                <a:ext cx="3724664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055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CA8D2-889E-E189-882B-039B671B3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rule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104507-3C2A-3C66-A175-5CBB832529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87484"/>
                <a:ext cx="6005945" cy="448947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Remember that central to everything is the update rule: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update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A simple gradient descent update rule:</a:t>
                </a:r>
              </a:p>
              <a:p>
                <a:pPr marL="0" indent="0" algn="ctr">
                  <a:buNone/>
                </a:pPr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104507-3C2A-3C66-A175-5CBB832529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87484"/>
                <a:ext cx="6005945" cy="4489479"/>
              </a:xfrm>
              <a:blipFill>
                <a:blip r:embed="rId4"/>
                <a:stretch>
                  <a:fillRect l="-1624" t="-1766" r="-162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AEF0B-00BD-B42C-954F-44B837BC7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8864-39AC-48F6-BBB9-1341B586C33C}" type="slidenum">
              <a:rPr lang="en-NL" smtClean="0"/>
              <a:pPr/>
              <a:t>18</a:t>
            </a:fld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A0B011-202C-ADEE-0EA5-0AC1538E0599}"/>
                  </a:ext>
                </a:extLst>
              </p:cNvPr>
              <p:cNvSpPr txBox="1"/>
              <p:nvPr/>
            </p:nvSpPr>
            <p:spPr>
              <a:xfrm>
                <a:off x="838200" y="3932223"/>
                <a:ext cx="5486400" cy="1361527"/>
              </a:xfrm>
              <a:prstGeom prst="rect">
                <a:avLst/>
              </a:prstGeom>
              <a:solidFill>
                <a:schemeClr val="accent5"/>
              </a:solidFill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449644732">
                      <a:custGeom>
                        <a:avLst/>
                        <a:gdLst>
                          <a:gd name="connsiteX0" fmla="*/ 0 w 5486400"/>
                          <a:gd name="connsiteY0" fmla="*/ 0 h 1361527"/>
                          <a:gd name="connsiteX1" fmla="*/ 576072 w 5486400"/>
                          <a:gd name="connsiteY1" fmla="*/ 0 h 1361527"/>
                          <a:gd name="connsiteX2" fmla="*/ 1097280 w 5486400"/>
                          <a:gd name="connsiteY2" fmla="*/ 0 h 1361527"/>
                          <a:gd name="connsiteX3" fmla="*/ 1837944 w 5486400"/>
                          <a:gd name="connsiteY3" fmla="*/ 0 h 1361527"/>
                          <a:gd name="connsiteX4" fmla="*/ 2414016 w 5486400"/>
                          <a:gd name="connsiteY4" fmla="*/ 0 h 1361527"/>
                          <a:gd name="connsiteX5" fmla="*/ 3044952 w 5486400"/>
                          <a:gd name="connsiteY5" fmla="*/ 0 h 1361527"/>
                          <a:gd name="connsiteX6" fmla="*/ 3730752 w 5486400"/>
                          <a:gd name="connsiteY6" fmla="*/ 0 h 1361527"/>
                          <a:gd name="connsiteX7" fmla="*/ 4251960 w 5486400"/>
                          <a:gd name="connsiteY7" fmla="*/ 0 h 1361527"/>
                          <a:gd name="connsiteX8" fmla="*/ 5486400 w 5486400"/>
                          <a:gd name="connsiteY8" fmla="*/ 0 h 1361527"/>
                          <a:gd name="connsiteX9" fmla="*/ 5486400 w 5486400"/>
                          <a:gd name="connsiteY9" fmla="*/ 639918 h 1361527"/>
                          <a:gd name="connsiteX10" fmla="*/ 5486400 w 5486400"/>
                          <a:gd name="connsiteY10" fmla="*/ 1361527 h 1361527"/>
                          <a:gd name="connsiteX11" fmla="*/ 4965192 w 5486400"/>
                          <a:gd name="connsiteY11" fmla="*/ 1361527 h 1361527"/>
                          <a:gd name="connsiteX12" fmla="*/ 4169664 w 5486400"/>
                          <a:gd name="connsiteY12" fmla="*/ 1361527 h 1361527"/>
                          <a:gd name="connsiteX13" fmla="*/ 3483864 w 5486400"/>
                          <a:gd name="connsiteY13" fmla="*/ 1361527 h 1361527"/>
                          <a:gd name="connsiteX14" fmla="*/ 2688336 w 5486400"/>
                          <a:gd name="connsiteY14" fmla="*/ 1361527 h 1361527"/>
                          <a:gd name="connsiteX15" fmla="*/ 2002536 w 5486400"/>
                          <a:gd name="connsiteY15" fmla="*/ 1361527 h 1361527"/>
                          <a:gd name="connsiteX16" fmla="*/ 1481328 w 5486400"/>
                          <a:gd name="connsiteY16" fmla="*/ 1361527 h 1361527"/>
                          <a:gd name="connsiteX17" fmla="*/ 795528 w 5486400"/>
                          <a:gd name="connsiteY17" fmla="*/ 1361527 h 1361527"/>
                          <a:gd name="connsiteX18" fmla="*/ 0 w 5486400"/>
                          <a:gd name="connsiteY18" fmla="*/ 1361527 h 1361527"/>
                          <a:gd name="connsiteX19" fmla="*/ 0 w 5486400"/>
                          <a:gd name="connsiteY19" fmla="*/ 721609 h 1361527"/>
                          <a:gd name="connsiteX20" fmla="*/ 0 w 5486400"/>
                          <a:gd name="connsiteY20" fmla="*/ 0 h 13615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</a:cxnLst>
                        <a:rect l="l" t="t" r="r" b="b"/>
                        <a:pathLst>
                          <a:path w="5486400" h="1361527" extrusionOk="0">
                            <a:moveTo>
                              <a:pt x="0" y="0"/>
                            </a:moveTo>
                            <a:cubicBezTo>
                              <a:pt x="126857" y="27380"/>
                              <a:pt x="354403" y="15096"/>
                              <a:pt x="576072" y="0"/>
                            </a:cubicBezTo>
                            <a:cubicBezTo>
                              <a:pt x="797741" y="-15096"/>
                              <a:pt x="944236" y="-21074"/>
                              <a:pt x="1097280" y="0"/>
                            </a:cubicBezTo>
                            <a:cubicBezTo>
                              <a:pt x="1250324" y="21074"/>
                              <a:pt x="1481391" y="-33170"/>
                              <a:pt x="1837944" y="0"/>
                            </a:cubicBezTo>
                            <a:cubicBezTo>
                              <a:pt x="2194497" y="33170"/>
                              <a:pt x="2292733" y="-13456"/>
                              <a:pt x="2414016" y="0"/>
                            </a:cubicBezTo>
                            <a:cubicBezTo>
                              <a:pt x="2535299" y="13456"/>
                              <a:pt x="2853070" y="-8777"/>
                              <a:pt x="3044952" y="0"/>
                            </a:cubicBezTo>
                            <a:cubicBezTo>
                              <a:pt x="3236834" y="8777"/>
                              <a:pt x="3488611" y="18930"/>
                              <a:pt x="3730752" y="0"/>
                            </a:cubicBezTo>
                            <a:cubicBezTo>
                              <a:pt x="3972893" y="-18930"/>
                              <a:pt x="4117187" y="-13327"/>
                              <a:pt x="4251960" y="0"/>
                            </a:cubicBezTo>
                            <a:cubicBezTo>
                              <a:pt x="4386733" y="13327"/>
                              <a:pt x="4937413" y="-18637"/>
                              <a:pt x="5486400" y="0"/>
                            </a:cubicBezTo>
                            <a:cubicBezTo>
                              <a:pt x="5461420" y="275517"/>
                              <a:pt x="5513583" y="499660"/>
                              <a:pt x="5486400" y="639918"/>
                            </a:cubicBezTo>
                            <a:cubicBezTo>
                              <a:pt x="5459217" y="780176"/>
                              <a:pt x="5458047" y="1193397"/>
                              <a:pt x="5486400" y="1361527"/>
                            </a:cubicBezTo>
                            <a:cubicBezTo>
                              <a:pt x="5241589" y="1343234"/>
                              <a:pt x="5123575" y="1371882"/>
                              <a:pt x="4965192" y="1361527"/>
                            </a:cubicBezTo>
                            <a:cubicBezTo>
                              <a:pt x="4806809" y="1351172"/>
                              <a:pt x="4528785" y="1370652"/>
                              <a:pt x="4169664" y="1361527"/>
                            </a:cubicBezTo>
                            <a:cubicBezTo>
                              <a:pt x="3810543" y="1352402"/>
                              <a:pt x="3795562" y="1349780"/>
                              <a:pt x="3483864" y="1361527"/>
                            </a:cubicBezTo>
                            <a:cubicBezTo>
                              <a:pt x="3172166" y="1373274"/>
                              <a:pt x="3060119" y="1334916"/>
                              <a:pt x="2688336" y="1361527"/>
                            </a:cubicBezTo>
                            <a:cubicBezTo>
                              <a:pt x="2316553" y="1388138"/>
                              <a:pt x="2174689" y="1341637"/>
                              <a:pt x="2002536" y="1361527"/>
                            </a:cubicBezTo>
                            <a:cubicBezTo>
                              <a:pt x="1830383" y="1381417"/>
                              <a:pt x="1613452" y="1345280"/>
                              <a:pt x="1481328" y="1361527"/>
                            </a:cubicBezTo>
                            <a:cubicBezTo>
                              <a:pt x="1349204" y="1377774"/>
                              <a:pt x="1058074" y="1375229"/>
                              <a:pt x="795528" y="1361527"/>
                            </a:cubicBezTo>
                            <a:cubicBezTo>
                              <a:pt x="532982" y="1347825"/>
                              <a:pt x="199609" y="1364620"/>
                              <a:pt x="0" y="1361527"/>
                            </a:cubicBezTo>
                            <a:cubicBezTo>
                              <a:pt x="10206" y="1053383"/>
                              <a:pt x="-8007" y="900536"/>
                              <a:pt x="0" y="721609"/>
                            </a:cubicBezTo>
                            <a:cubicBezTo>
                              <a:pt x="8007" y="542682"/>
                              <a:pt x="5464" y="33183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>
                <a:spAutoFit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(0,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very large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∈{0,1,…,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en-US" sz="2400" dirty="0"/>
                  <a:t> do: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sz="2400" dirty="0"/>
                  <a:t>	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A0B011-202C-ADEE-0EA5-0AC1538E0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932223"/>
                <a:ext cx="5486400" cy="1361527"/>
              </a:xfrm>
              <a:prstGeom prst="rect">
                <a:avLst/>
              </a:prstGeom>
              <a:blipFill>
                <a:blip r:embed="rId5"/>
                <a:stretch>
                  <a:fillRect l="-1661" t="-2212" b="-5310"/>
                </a:stretch>
              </a:blipFill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449644732">
                      <a:custGeom>
                        <a:avLst/>
                        <a:gdLst>
                          <a:gd name="connsiteX0" fmla="*/ 0 w 5486400"/>
                          <a:gd name="connsiteY0" fmla="*/ 0 h 1361527"/>
                          <a:gd name="connsiteX1" fmla="*/ 576072 w 5486400"/>
                          <a:gd name="connsiteY1" fmla="*/ 0 h 1361527"/>
                          <a:gd name="connsiteX2" fmla="*/ 1097280 w 5486400"/>
                          <a:gd name="connsiteY2" fmla="*/ 0 h 1361527"/>
                          <a:gd name="connsiteX3" fmla="*/ 1837944 w 5486400"/>
                          <a:gd name="connsiteY3" fmla="*/ 0 h 1361527"/>
                          <a:gd name="connsiteX4" fmla="*/ 2414016 w 5486400"/>
                          <a:gd name="connsiteY4" fmla="*/ 0 h 1361527"/>
                          <a:gd name="connsiteX5" fmla="*/ 3044952 w 5486400"/>
                          <a:gd name="connsiteY5" fmla="*/ 0 h 1361527"/>
                          <a:gd name="connsiteX6" fmla="*/ 3730752 w 5486400"/>
                          <a:gd name="connsiteY6" fmla="*/ 0 h 1361527"/>
                          <a:gd name="connsiteX7" fmla="*/ 4251960 w 5486400"/>
                          <a:gd name="connsiteY7" fmla="*/ 0 h 1361527"/>
                          <a:gd name="connsiteX8" fmla="*/ 5486400 w 5486400"/>
                          <a:gd name="connsiteY8" fmla="*/ 0 h 1361527"/>
                          <a:gd name="connsiteX9" fmla="*/ 5486400 w 5486400"/>
                          <a:gd name="connsiteY9" fmla="*/ 639918 h 1361527"/>
                          <a:gd name="connsiteX10" fmla="*/ 5486400 w 5486400"/>
                          <a:gd name="connsiteY10" fmla="*/ 1361527 h 1361527"/>
                          <a:gd name="connsiteX11" fmla="*/ 4965192 w 5486400"/>
                          <a:gd name="connsiteY11" fmla="*/ 1361527 h 1361527"/>
                          <a:gd name="connsiteX12" fmla="*/ 4169664 w 5486400"/>
                          <a:gd name="connsiteY12" fmla="*/ 1361527 h 1361527"/>
                          <a:gd name="connsiteX13" fmla="*/ 3483864 w 5486400"/>
                          <a:gd name="connsiteY13" fmla="*/ 1361527 h 1361527"/>
                          <a:gd name="connsiteX14" fmla="*/ 2688336 w 5486400"/>
                          <a:gd name="connsiteY14" fmla="*/ 1361527 h 1361527"/>
                          <a:gd name="connsiteX15" fmla="*/ 2002536 w 5486400"/>
                          <a:gd name="connsiteY15" fmla="*/ 1361527 h 1361527"/>
                          <a:gd name="connsiteX16" fmla="*/ 1481328 w 5486400"/>
                          <a:gd name="connsiteY16" fmla="*/ 1361527 h 1361527"/>
                          <a:gd name="connsiteX17" fmla="*/ 795528 w 5486400"/>
                          <a:gd name="connsiteY17" fmla="*/ 1361527 h 1361527"/>
                          <a:gd name="connsiteX18" fmla="*/ 0 w 5486400"/>
                          <a:gd name="connsiteY18" fmla="*/ 1361527 h 1361527"/>
                          <a:gd name="connsiteX19" fmla="*/ 0 w 5486400"/>
                          <a:gd name="connsiteY19" fmla="*/ 721609 h 1361527"/>
                          <a:gd name="connsiteX20" fmla="*/ 0 w 5486400"/>
                          <a:gd name="connsiteY20" fmla="*/ 0 h 13615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</a:cxnLst>
                        <a:rect l="l" t="t" r="r" b="b"/>
                        <a:pathLst>
                          <a:path w="5486400" h="1361527" extrusionOk="0">
                            <a:moveTo>
                              <a:pt x="0" y="0"/>
                            </a:moveTo>
                            <a:cubicBezTo>
                              <a:pt x="126857" y="27380"/>
                              <a:pt x="354403" y="15096"/>
                              <a:pt x="576072" y="0"/>
                            </a:cubicBezTo>
                            <a:cubicBezTo>
                              <a:pt x="797741" y="-15096"/>
                              <a:pt x="944236" y="-21074"/>
                              <a:pt x="1097280" y="0"/>
                            </a:cubicBezTo>
                            <a:cubicBezTo>
                              <a:pt x="1250324" y="21074"/>
                              <a:pt x="1481391" y="-33170"/>
                              <a:pt x="1837944" y="0"/>
                            </a:cubicBezTo>
                            <a:cubicBezTo>
                              <a:pt x="2194497" y="33170"/>
                              <a:pt x="2292733" y="-13456"/>
                              <a:pt x="2414016" y="0"/>
                            </a:cubicBezTo>
                            <a:cubicBezTo>
                              <a:pt x="2535299" y="13456"/>
                              <a:pt x="2853070" y="-8777"/>
                              <a:pt x="3044952" y="0"/>
                            </a:cubicBezTo>
                            <a:cubicBezTo>
                              <a:pt x="3236834" y="8777"/>
                              <a:pt x="3488611" y="18930"/>
                              <a:pt x="3730752" y="0"/>
                            </a:cubicBezTo>
                            <a:cubicBezTo>
                              <a:pt x="3972893" y="-18930"/>
                              <a:pt x="4117187" y="-13327"/>
                              <a:pt x="4251960" y="0"/>
                            </a:cubicBezTo>
                            <a:cubicBezTo>
                              <a:pt x="4386733" y="13327"/>
                              <a:pt x="4937413" y="-18637"/>
                              <a:pt x="5486400" y="0"/>
                            </a:cubicBezTo>
                            <a:cubicBezTo>
                              <a:pt x="5461420" y="275517"/>
                              <a:pt x="5513583" y="499660"/>
                              <a:pt x="5486400" y="639918"/>
                            </a:cubicBezTo>
                            <a:cubicBezTo>
                              <a:pt x="5459217" y="780176"/>
                              <a:pt x="5458047" y="1193397"/>
                              <a:pt x="5486400" y="1361527"/>
                            </a:cubicBezTo>
                            <a:cubicBezTo>
                              <a:pt x="5241589" y="1343234"/>
                              <a:pt x="5123575" y="1371882"/>
                              <a:pt x="4965192" y="1361527"/>
                            </a:cubicBezTo>
                            <a:cubicBezTo>
                              <a:pt x="4806809" y="1351172"/>
                              <a:pt x="4528785" y="1370652"/>
                              <a:pt x="4169664" y="1361527"/>
                            </a:cubicBezTo>
                            <a:cubicBezTo>
                              <a:pt x="3810543" y="1352402"/>
                              <a:pt x="3795562" y="1349780"/>
                              <a:pt x="3483864" y="1361527"/>
                            </a:cubicBezTo>
                            <a:cubicBezTo>
                              <a:pt x="3172166" y="1373274"/>
                              <a:pt x="3060119" y="1334916"/>
                              <a:pt x="2688336" y="1361527"/>
                            </a:cubicBezTo>
                            <a:cubicBezTo>
                              <a:pt x="2316553" y="1388138"/>
                              <a:pt x="2174689" y="1341637"/>
                              <a:pt x="2002536" y="1361527"/>
                            </a:cubicBezTo>
                            <a:cubicBezTo>
                              <a:pt x="1830383" y="1381417"/>
                              <a:pt x="1613452" y="1345280"/>
                              <a:pt x="1481328" y="1361527"/>
                            </a:cubicBezTo>
                            <a:cubicBezTo>
                              <a:pt x="1349204" y="1377774"/>
                              <a:pt x="1058074" y="1375229"/>
                              <a:pt x="795528" y="1361527"/>
                            </a:cubicBezTo>
                            <a:cubicBezTo>
                              <a:pt x="532982" y="1347825"/>
                              <a:pt x="199609" y="1364620"/>
                              <a:pt x="0" y="1361527"/>
                            </a:cubicBezTo>
                            <a:cubicBezTo>
                              <a:pt x="10206" y="1053383"/>
                              <a:pt x="-8007" y="900536"/>
                              <a:pt x="0" y="721609"/>
                            </a:cubicBezTo>
                            <a:cubicBezTo>
                              <a:pt x="8007" y="542682"/>
                              <a:pt x="5464" y="33183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score_gradient_ascent">
            <a:hlinkClick r:id="" action="ppaction://media"/>
            <a:extLst>
              <a:ext uri="{FF2B5EF4-FFF2-40B4-BE49-F238E27FC236}">
                <a16:creationId xmlns:a16="http://schemas.microsoft.com/office/drawing/2014/main" id="{0FF0260D-44C7-D5E3-619D-8D8E8C5E8F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47554" y="2517802"/>
            <a:ext cx="3628089" cy="35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6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3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CA8D2-889E-E189-882B-039B671B3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rule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104507-3C2A-3C66-A175-5CBB832529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87484"/>
                <a:ext cx="6005945" cy="448947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Remember that central to everything is the update rule: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update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A simple gradient descent update rule, </a:t>
                </a:r>
              </a:p>
              <a:p>
                <a:pPr marL="0" indent="0">
                  <a:buNone/>
                </a:pPr>
                <a:r>
                  <a:rPr lang="en-US" sz="2400" dirty="0"/>
                  <a:t>Now with Langevin dynamics:</a:t>
                </a:r>
              </a:p>
              <a:p>
                <a:pPr marL="0" indent="0" algn="ctr">
                  <a:buNone/>
                </a:pPr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104507-3C2A-3C66-A175-5CBB832529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87484"/>
                <a:ext cx="6005945" cy="4489479"/>
              </a:xfrm>
              <a:blipFill>
                <a:blip r:embed="rId4"/>
                <a:stretch>
                  <a:fillRect l="-1624" t="-1766" r="-162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AEF0B-00BD-B42C-954F-44B837BC7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8864-39AC-48F6-BBB9-1341B586C33C}" type="slidenum">
              <a:rPr lang="en-NL" smtClean="0"/>
              <a:pPr/>
              <a:t>19</a:t>
            </a:fld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A0B011-202C-ADEE-0EA5-0AC1538E0599}"/>
                  </a:ext>
                </a:extLst>
              </p:cNvPr>
              <p:cNvSpPr txBox="1"/>
              <p:nvPr/>
            </p:nvSpPr>
            <p:spPr>
              <a:xfrm>
                <a:off x="838200" y="4375568"/>
                <a:ext cx="5486400" cy="1811843"/>
              </a:xfrm>
              <a:prstGeom prst="rect">
                <a:avLst/>
              </a:prstGeom>
              <a:solidFill>
                <a:schemeClr val="accent5"/>
              </a:solidFill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449644732">
                      <a:custGeom>
                        <a:avLst/>
                        <a:gdLst>
                          <a:gd name="connsiteX0" fmla="*/ 0 w 5486400"/>
                          <a:gd name="connsiteY0" fmla="*/ 0 h 1361527"/>
                          <a:gd name="connsiteX1" fmla="*/ 576072 w 5486400"/>
                          <a:gd name="connsiteY1" fmla="*/ 0 h 1361527"/>
                          <a:gd name="connsiteX2" fmla="*/ 1097280 w 5486400"/>
                          <a:gd name="connsiteY2" fmla="*/ 0 h 1361527"/>
                          <a:gd name="connsiteX3" fmla="*/ 1837944 w 5486400"/>
                          <a:gd name="connsiteY3" fmla="*/ 0 h 1361527"/>
                          <a:gd name="connsiteX4" fmla="*/ 2414016 w 5486400"/>
                          <a:gd name="connsiteY4" fmla="*/ 0 h 1361527"/>
                          <a:gd name="connsiteX5" fmla="*/ 3044952 w 5486400"/>
                          <a:gd name="connsiteY5" fmla="*/ 0 h 1361527"/>
                          <a:gd name="connsiteX6" fmla="*/ 3730752 w 5486400"/>
                          <a:gd name="connsiteY6" fmla="*/ 0 h 1361527"/>
                          <a:gd name="connsiteX7" fmla="*/ 4251960 w 5486400"/>
                          <a:gd name="connsiteY7" fmla="*/ 0 h 1361527"/>
                          <a:gd name="connsiteX8" fmla="*/ 5486400 w 5486400"/>
                          <a:gd name="connsiteY8" fmla="*/ 0 h 1361527"/>
                          <a:gd name="connsiteX9" fmla="*/ 5486400 w 5486400"/>
                          <a:gd name="connsiteY9" fmla="*/ 639918 h 1361527"/>
                          <a:gd name="connsiteX10" fmla="*/ 5486400 w 5486400"/>
                          <a:gd name="connsiteY10" fmla="*/ 1361527 h 1361527"/>
                          <a:gd name="connsiteX11" fmla="*/ 4965192 w 5486400"/>
                          <a:gd name="connsiteY11" fmla="*/ 1361527 h 1361527"/>
                          <a:gd name="connsiteX12" fmla="*/ 4169664 w 5486400"/>
                          <a:gd name="connsiteY12" fmla="*/ 1361527 h 1361527"/>
                          <a:gd name="connsiteX13" fmla="*/ 3483864 w 5486400"/>
                          <a:gd name="connsiteY13" fmla="*/ 1361527 h 1361527"/>
                          <a:gd name="connsiteX14" fmla="*/ 2688336 w 5486400"/>
                          <a:gd name="connsiteY14" fmla="*/ 1361527 h 1361527"/>
                          <a:gd name="connsiteX15" fmla="*/ 2002536 w 5486400"/>
                          <a:gd name="connsiteY15" fmla="*/ 1361527 h 1361527"/>
                          <a:gd name="connsiteX16" fmla="*/ 1481328 w 5486400"/>
                          <a:gd name="connsiteY16" fmla="*/ 1361527 h 1361527"/>
                          <a:gd name="connsiteX17" fmla="*/ 795528 w 5486400"/>
                          <a:gd name="connsiteY17" fmla="*/ 1361527 h 1361527"/>
                          <a:gd name="connsiteX18" fmla="*/ 0 w 5486400"/>
                          <a:gd name="connsiteY18" fmla="*/ 1361527 h 1361527"/>
                          <a:gd name="connsiteX19" fmla="*/ 0 w 5486400"/>
                          <a:gd name="connsiteY19" fmla="*/ 721609 h 1361527"/>
                          <a:gd name="connsiteX20" fmla="*/ 0 w 5486400"/>
                          <a:gd name="connsiteY20" fmla="*/ 0 h 13615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</a:cxnLst>
                        <a:rect l="l" t="t" r="r" b="b"/>
                        <a:pathLst>
                          <a:path w="5486400" h="1361527" extrusionOk="0">
                            <a:moveTo>
                              <a:pt x="0" y="0"/>
                            </a:moveTo>
                            <a:cubicBezTo>
                              <a:pt x="126857" y="27380"/>
                              <a:pt x="354403" y="15096"/>
                              <a:pt x="576072" y="0"/>
                            </a:cubicBezTo>
                            <a:cubicBezTo>
                              <a:pt x="797741" y="-15096"/>
                              <a:pt x="944236" y="-21074"/>
                              <a:pt x="1097280" y="0"/>
                            </a:cubicBezTo>
                            <a:cubicBezTo>
                              <a:pt x="1250324" y="21074"/>
                              <a:pt x="1481391" y="-33170"/>
                              <a:pt x="1837944" y="0"/>
                            </a:cubicBezTo>
                            <a:cubicBezTo>
                              <a:pt x="2194497" y="33170"/>
                              <a:pt x="2292733" y="-13456"/>
                              <a:pt x="2414016" y="0"/>
                            </a:cubicBezTo>
                            <a:cubicBezTo>
                              <a:pt x="2535299" y="13456"/>
                              <a:pt x="2853070" y="-8777"/>
                              <a:pt x="3044952" y="0"/>
                            </a:cubicBezTo>
                            <a:cubicBezTo>
                              <a:pt x="3236834" y="8777"/>
                              <a:pt x="3488611" y="18930"/>
                              <a:pt x="3730752" y="0"/>
                            </a:cubicBezTo>
                            <a:cubicBezTo>
                              <a:pt x="3972893" y="-18930"/>
                              <a:pt x="4117187" y="-13327"/>
                              <a:pt x="4251960" y="0"/>
                            </a:cubicBezTo>
                            <a:cubicBezTo>
                              <a:pt x="4386733" y="13327"/>
                              <a:pt x="4937413" y="-18637"/>
                              <a:pt x="5486400" y="0"/>
                            </a:cubicBezTo>
                            <a:cubicBezTo>
                              <a:pt x="5461420" y="275517"/>
                              <a:pt x="5513583" y="499660"/>
                              <a:pt x="5486400" y="639918"/>
                            </a:cubicBezTo>
                            <a:cubicBezTo>
                              <a:pt x="5459217" y="780176"/>
                              <a:pt x="5458047" y="1193397"/>
                              <a:pt x="5486400" y="1361527"/>
                            </a:cubicBezTo>
                            <a:cubicBezTo>
                              <a:pt x="5241589" y="1343234"/>
                              <a:pt x="5123575" y="1371882"/>
                              <a:pt x="4965192" y="1361527"/>
                            </a:cubicBezTo>
                            <a:cubicBezTo>
                              <a:pt x="4806809" y="1351172"/>
                              <a:pt x="4528785" y="1370652"/>
                              <a:pt x="4169664" y="1361527"/>
                            </a:cubicBezTo>
                            <a:cubicBezTo>
                              <a:pt x="3810543" y="1352402"/>
                              <a:pt x="3795562" y="1349780"/>
                              <a:pt x="3483864" y="1361527"/>
                            </a:cubicBezTo>
                            <a:cubicBezTo>
                              <a:pt x="3172166" y="1373274"/>
                              <a:pt x="3060119" y="1334916"/>
                              <a:pt x="2688336" y="1361527"/>
                            </a:cubicBezTo>
                            <a:cubicBezTo>
                              <a:pt x="2316553" y="1388138"/>
                              <a:pt x="2174689" y="1341637"/>
                              <a:pt x="2002536" y="1361527"/>
                            </a:cubicBezTo>
                            <a:cubicBezTo>
                              <a:pt x="1830383" y="1381417"/>
                              <a:pt x="1613452" y="1345280"/>
                              <a:pt x="1481328" y="1361527"/>
                            </a:cubicBezTo>
                            <a:cubicBezTo>
                              <a:pt x="1349204" y="1377774"/>
                              <a:pt x="1058074" y="1375229"/>
                              <a:pt x="795528" y="1361527"/>
                            </a:cubicBezTo>
                            <a:cubicBezTo>
                              <a:pt x="532982" y="1347825"/>
                              <a:pt x="199609" y="1364620"/>
                              <a:pt x="0" y="1361527"/>
                            </a:cubicBezTo>
                            <a:cubicBezTo>
                              <a:pt x="10206" y="1053383"/>
                              <a:pt x="-8007" y="900536"/>
                              <a:pt x="0" y="721609"/>
                            </a:cubicBezTo>
                            <a:cubicBezTo>
                              <a:pt x="8007" y="542682"/>
                              <a:pt x="5464" y="33183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>
                <a:spAutoFit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(0,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very large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∈{0,1,…,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en-US" sz="2400" dirty="0"/>
                  <a:t> do: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sz="2400" dirty="0"/>
                  <a:t>	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sz="2400" dirty="0"/>
                  <a:t>	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+0.5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rad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A0B011-202C-ADEE-0EA5-0AC1538E0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375568"/>
                <a:ext cx="5486400" cy="1811843"/>
              </a:xfrm>
              <a:prstGeom prst="rect">
                <a:avLst/>
              </a:prstGeom>
              <a:blipFill>
                <a:blip r:embed="rId5"/>
                <a:stretch>
                  <a:fillRect l="-1661" t="-1667"/>
                </a:stretch>
              </a:blipFill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449644732">
                      <a:custGeom>
                        <a:avLst/>
                        <a:gdLst>
                          <a:gd name="connsiteX0" fmla="*/ 0 w 5486400"/>
                          <a:gd name="connsiteY0" fmla="*/ 0 h 1361527"/>
                          <a:gd name="connsiteX1" fmla="*/ 576072 w 5486400"/>
                          <a:gd name="connsiteY1" fmla="*/ 0 h 1361527"/>
                          <a:gd name="connsiteX2" fmla="*/ 1097280 w 5486400"/>
                          <a:gd name="connsiteY2" fmla="*/ 0 h 1361527"/>
                          <a:gd name="connsiteX3" fmla="*/ 1837944 w 5486400"/>
                          <a:gd name="connsiteY3" fmla="*/ 0 h 1361527"/>
                          <a:gd name="connsiteX4" fmla="*/ 2414016 w 5486400"/>
                          <a:gd name="connsiteY4" fmla="*/ 0 h 1361527"/>
                          <a:gd name="connsiteX5" fmla="*/ 3044952 w 5486400"/>
                          <a:gd name="connsiteY5" fmla="*/ 0 h 1361527"/>
                          <a:gd name="connsiteX6" fmla="*/ 3730752 w 5486400"/>
                          <a:gd name="connsiteY6" fmla="*/ 0 h 1361527"/>
                          <a:gd name="connsiteX7" fmla="*/ 4251960 w 5486400"/>
                          <a:gd name="connsiteY7" fmla="*/ 0 h 1361527"/>
                          <a:gd name="connsiteX8" fmla="*/ 5486400 w 5486400"/>
                          <a:gd name="connsiteY8" fmla="*/ 0 h 1361527"/>
                          <a:gd name="connsiteX9" fmla="*/ 5486400 w 5486400"/>
                          <a:gd name="connsiteY9" fmla="*/ 639918 h 1361527"/>
                          <a:gd name="connsiteX10" fmla="*/ 5486400 w 5486400"/>
                          <a:gd name="connsiteY10" fmla="*/ 1361527 h 1361527"/>
                          <a:gd name="connsiteX11" fmla="*/ 4965192 w 5486400"/>
                          <a:gd name="connsiteY11" fmla="*/ 1361527 h 1361527"/>
                          <a:gd name="connsiteX12" fmla="*/ 4169664 w 5486400"/>
                          <a:gd name="connsiteY12" fmla="*/ 1361527 h 1361527"/>
                          <a:gd name="connsiteX13" fmla="*/ 3483864 w 5486400"/>
                          <a:gd name="connsiteY13" fmla="*/ 1361527 h 1361527"/>
                          <a:gd name="connsiteX14" fmla="*/ 2688336 w 5486400"/>
                          <a:gd name="connsiteY14" fmla="*/ 1361527 h 1361527"/>
                          <a:gd name="connsiteX15" fmla="*/ 2002536 w 5486400"/>
                          <a:gd name="connsiteY15" fmla="*/ 1361527 h 1361527"/>
                          <a:gd name="connsiteX16" fmla="*/ 1481328 w 5486400"/>
                          <a:gd name="connsiteY16" fmla="*/ 1361527 h 1361527"/>
                          <a:gd name="connsiteX17" fmla="*/ 795528 w 5486400"/>
                          <a:gd name="connsiteY17" fmla="*/ 1361527 h 1361527"/>
                          <a:gd name="connsiteX18" fmla="*/ 0 w 5486400"/>
                          <a:gd name="connsiteY18" fmla="*/ 1361527 h 1361527"/>
                          <a:gd name="connsiteX19" fmla="*/ 0 w 5486400"/>
                          <a:gd name="connsiteY19" fmla="*/ 721609 h 1361527"/>
                          <a:gd name="connsiteX20" fmla="*/ 0 w 5486400"/>
                          <a:gd name="connsiteY20" fmla="*/ 0 h 13615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</a:cxnLst>
                        <a:rect l="l" t="t" r="r" b="b"/>
                        <a:pathLst>
                          <a:path w="5486400" h="1361527" extrusionOk="0">
                            <a:moveTo>
                              <a:pt x="0" y="0"/>
                            </a:moveTo>
                            <a:cubicBezTo>
                              <a:pt x="126857" y="27380"/>
                              <a:pt x="354403" y="15096"/>
                              <a:pt x="576072" y="0"/>
                            </a:cubicBezTo>
                            <a:cubicBezTo>
                              <a:pt x="797741" y="-15096"/>
                              <a:pt x="944236" y="-21074"/>
                              <a:pt x="1097280" y="0"/>
                            </a:cubicBezTo>
                            <a:cubicBezTo>
                              <a:pt x="1250324" y="21074"/>
                              <a:pt x="1481391" y="-33170"/>
                              <a:pt x="1837944" y="0"/>
                            </a:cubicBezTo>
                            <a:cubicBezTo>
                              <a:pt x="2194497" y="33170"/>
                              <a:pt x="2292733" y="-13456"/>
                              <a:pt x="2414016" y="0"/>
                            </a:cubicBezTo>
                            <a:cubicBezTo>
                              <a:pt x="2535299" y="13456"/>
                              <a:pt x="2853070" y="-8777"/>
                              <a:pt x="3044952" y="0"/>
                            </a:cubicBezTo>
                            <a:cubicBezTo>
                              <a:pt x="3236834" y="8777"/>
                              <a:pt x="3488611" y="18930"/>
                              <a:pt x="3730752" y="0"/>
                            </a:cubicBezTo>
                            <a:cubicBezTo>
                              <a:pt x="3972893" y="-18930"/>
                              <a:pt x="4117187" y="-13327"/>
                              <a:pt x="4251960" y="0"/>
                            </a:cubicBezTo>
                            <a:cubicBezTo>
                              <a:pt x="4386733" y="13327"/>
                              <a:pt x="4937413" y="-18637"/>
                              <a:pt x="5486400" y="0"/>
                            </a:cubicBezTo>
                            <a:cubicBezTo>
                              <a:pt x="5461420" y="275517"/>
                              <a:pt x="5513583" y="499660"/>
                              <a:pt x="5486400" y="639918"/>
                            </a:cubicBezTo>
                            <a:cubicBezTo>
                              <a:pt x="5459217" y="780176"/>
                              <a:pt x="5458047" y="1193397"/>
                              <a:pt x="5486400" y="1361527"/>
                            </a:cubicBezTo>
                            <a:cubicBezTo>
                              <a:pt x="5241589" y="1343234"/>
                              <a:pt x="5123575" y="1371882"/>
                              <a:pt x="4965192" y="1361527"/>
                            </a:cubicBezTo>
                            <a:cubicBezTo>
                              <a:pt x="4806809" y="1351172"/>
                              <a:pt x="4528785" y="1370652"/>
                              <a:pt x="4169664" y="1361527"/>
                            </a:cubicBezTo>
                            <a:cubicBezTo>
                              <a:pt x="3810543" y="1352402"/>
                              <a:pt x="3795562" y="1349780"/>
                              <a:pt x="3483864" y="1361527"/>
                            </a:cubicBezTo>
                            <a:cubicBezTo>
                              <a:pt x="3172166" y="1373274"/>
                              <a:pt x="3060119" y="1334916"/>
                              <a:pt x="2688336" y="1361527"/>
                            </a:cubicBezTo>
                            <a:cubicBezTo>
                              <a:pt x="2316553" y="1388138"/>
                              <a:pt x="2174689" y="1341637"/>
                              <a:pt x="2002536" y="1361527"/>
                            </a:cubicBezTo>
                            <a:cubicBezTo>
                              <a:pt x="1830383" y="1381417"/>
                              <a:pt x="1613452" y="1345280"/>
                              <a:pt x="1481328" y="1361527"/>
                            </a:cubicBezTo>
                            <a:cubicBezTo>
                              <a:pt x="1349204" y="1377774"/>
                              <a:pt x="1058074" y="1375229"/>
                              <a:pt x="795528" y="1361527"/>
                            </a:cubicBezTo>
                            <a:cubicBezTo>
                              <a:pt x="532982" y="1347825"/>
                              <a:pt x="199609" y="1364620"/>
                              <a:pt x="0" y="1361527"/>
                            </a:cubicBezTo>
                            <a:cubicBezTo>
                              <a:pt x="10206" y="1053383"/>
                              <a:pt x="-8007" y="900536"/>
                              <a:pt x="0" y="721609"/>
                            </a:cubicBezTo>
                            <a:cubicBezTo>
                              <a:pt x="8007" y="542682"/>
                              <a:pt x="5464" y="33183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ACC30CE-58C0-A587-3EE0-BB0EFCFE0B18}"/>
              </a:ext>
            </a:extLst>
          </p:cNvPr>
          <p:cNvSpPr txBox="1"/>
          <p:nvPr/>
        </p:nvSpPr>
        <p:spPr>
          <a:xfrm>
            <a:off x="7269017" y="6056602"/>
            <a:ext cx="30295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This is the true score, yet our representation is not proportional, we will get back to this later…</a:t>
            </a:r>
            <a:endParaRPr lang="en-NL" sz="1400" i="1" dirty="0"/>
          </a:p>
        </p:txBody>
      </p:sp>
      <p:pic>
        <p:nvPicPr>
          <p:cNvPr id="14" name="score_gradient_ascent_langevin">
            <a:hlinkClick r:id="" action="ppaction://media"/>
            <a:extLst>
              <a:ext uri="{FF2B5EF4-FFF2-40B4-BE49-F238E27FC236}">
                <a16:creationId xmlns:a16="http://schemas.microsoft.com/office/drawing/2014/main" id="{FB90CB47-D892-E303-0E58-8FDE902B8A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47554" y="2517802"/>
            <a:ext cx="3628089" cy="35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43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33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C2BDE-3EB1-62D5-EED0-D35B1A6FB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Types of Machine Learning Papers: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D60CA-53B7-DDBD-3263-96F039EC9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8864-39AC-48F6-BBB9-1341B586C33C}" type="slidenum">
              <a:rPr lang="en-NL" smtClean="0"/>
              <a:pPr/>
              <a:t>2</a:t>
            </a:fld>
            <a:endParaRPr lang="en-NL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E0F1F65-42C1-0E16-1A4B-C2BFCC9EBD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6" t="52124" r="2626" b="1992"/>
          <a:stretch/>
        </p:blipFill>
        <p:spPr bwMode="auto">
          <a:xfrm>
            <a:off x="6132945" y="1750438"/>
            <a:ext cx="5516233" cy="4550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D6326F46-9790-0558-4E5C-9781519CC7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6" t="6195" r="2626" b="47920"/>
          <a:stretch/>
        </p:blipFill>
        <p:spPr bwMode="auto">
          <a:xfrm>
            <a:off x="616710" y="1750438"/>
            <a:ext cx="5516234" cy="455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18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4D6EA-A0C9-CC0C-DBAB-DAD166AF6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the score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F1F039-A20C-8622-1489-B919DDAB35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87484"/>
                <a:ext cx="10707255" cy="4489479"/>
              </a:xfrm>
            </p:spPr>
            <p:txBody>
              <a:bodyPr/>
              <a:lstStyle/>
              <a:p>
                <a:r>
                  <a:rPr lang="en-US" dirty="0"/>
                  <a:t>We want to learn a score: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But what is the ‘true’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 </a:t>
                </a:r>
              </a:p>
              <a:p>
                <a:endParaRPr lang="en-US" dirty="0"/>
              </a:p>
              <a:p>
                <a:r>
                  <a:rPr lang="en-US" dirty="0"/>
                  <a:t>We only have access to samples: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,..,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NL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F1F039-A20C-8622-1489-B919DDAB35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87484"/>
                <a:ext cx="10707255" cy="4489479"/>
              </a:xfrm>
              <a:blipFill>
                <a:blip r:embed="rId2"/>
                <a:stretch>
                  <a:fillRect l="-968" t="-244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D02C0-7F8D-3BC4-9624-4BC4018F1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8864-39AC-48F6-BBB9-1341B586C33C}" type="slidenum">
              <a:rPr lang="en-NL" smtClean="0"/>
              <a:pPr/>
              <a:t>20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264777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573066BA-3C9D-95BE-82AB-65424DBF6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87484"/>
            <a:ext cx="10707255" cy="50339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The old method used the first and second order derivative: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We can learn both equations at all the data points, but what about the rest of the space? 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C4D6EA-A0C9-CC0C-DBAB-DAD166AF6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the score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D02C0-7F8D-3BC4-9624-4BC4018F1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8864-39AC-48F6-BBB9-1341B586C33C}" type="slidenum">
              <a:rPr lang="en-NL" smtClean="0"/>
              <a:pPr/>
              <a:t>21</a:t>
            </a:fld>
            <a:endParaRPr lang="en-NL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78BEEB9-448C-AB8F-DA27-771E0D567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199" y="2100399"/>
            <a:ext cx="3724664" cy="36332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0869581-35FC-A2AE-F918-CFD306BA3A93}"/>
                  </a:ext>
                </a:extLst>
              </p:cNvPr>
              <p:cNvSpPr txBox="1"/>
              <p:nvPr/>
            </p:nvSpPr>
            <p:spPr>
              <a:xfrm>
                <a:off x="5186255" y="2100399"/>
                <a:ext cx="5735806" cy="3724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At each of the datapoints we know for sure: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Moreover, locally all gradients should point towards this datapoint, thus the second order derivative: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)≪0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Doing this for all datapoints and summing the average gives you a local gradient field.</a:t>
                </a:r>
              </a:p>
              <a:p>
                <a:endParaRPr lang="en-NL" sz="2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0869581-35FC-A2AE-F918-CFD306BA3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255" y="2100399"/>
                <a:ext cx="5735806" cy="3724096"/>
              </a:xfrm>
              <a:prstGeom prst="rect">
                <a:avLst/>
              </a:prstGeom>
              <a:blipFill>
                <a:blip r:embed="rId3"/>
                <a:stretch>
                  <a:fillRect l="-1382" t="-98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575FBFD-124B-B631-5F32-C85FD6447CFA}"/>
              </a:ext>
            </a:extLst>
          </p:cNvPr>
          <p:cNvCxnSpPr/>
          <p:nvPr/>
        </p:nvCxnSpPr>
        <p:spPr>
          <a:xfrm flipH="1">
            <a:off x="2087418" y="4387273"/>
            <a:ext cx="5089237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 descr="parabola - Wiktionary">
            <a:extLst>
              <a:ext uri="{FF2B5EF4-FFF2-40B4-BE49-F238E27FC236}">
                <a16:creationId xmlns:a16="http://schemas.microsoft.com/office/drawing/2014/main" id="{24CBCD69-4358-01F3-82D4-36B155A1D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30659" y="4280523"/>
            <a:ext cx="587945" cy="71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07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573066BA-3C9D-95BE-82AB-65424DBF6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87484"/>
            <a:ext cx="10707255" cy="50339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Another option is to introduce small perturbations: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C4D6EA-A0C9-CC0C-DBAB-DAD166AF6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the score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D02C0-7F8D-3BC4-9624-4BC4018F1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8864-39AC-48F6-BBB9-1341B586C33C}" type="slidenum">
              <a:rPr lang="en-NL" smtClean="0"/>
              <a:pPr/>
              <a:t>22</a:t>
            </a:fld>
            <a:endParaRPr lang="en-NL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78BEEB9-448C-AB8F-DA27-771E0D567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199" y="2100399"/>
            <a:ext cx="3724664" cy="36332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0869581-35FC-A2AE-F918-CFD306BA3A93}"/>
                  </a:ext>
                </a:extLst>
              </p:cNvPr>
              <p:cNvSpPr txBox="1"/>
              <p:nvPr/>
            </p:nvSpPr>
            <p:spPr>
              <a:xfrm>
                <a:off x="5186255" y="2100399"/>
                <a:ext cx="5735806" cy="44543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Perturb a datapoint with a small amount of noise: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Then we can define the loss:</a:t>
                </a:r>
              </a:p>
              <a:p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  <m:r>
                                        <a:rPr lang="en-US" sz="2200" b="0" i="1" dirty="0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200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Because the noise is gaussian we get:</a:t>
                </a:r>
              </a:p>
              <a:p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̃"/>
                                      <m:ctrlP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sz="22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2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NL" sz="2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0869581-35FC-A2AE-F918-CFD306BA3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255" y="2100399"/>
                <a:ext cx="5735806" cy="4454361"/>
              </a:xfrm>
              <a:prstGeom prst="rect">
                <a:avLst/>
              </a:prstGeom>
              <a:blipFill>
                <a:blip r:embed="rId3"/>
                <a:stretch>
                  <a:fillRect l="-1382" t="-82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529EEAB-5E96-8D71-0DCB-004477D403B0}"/>
              </a:ext>
            </a:extLst>
          </p:cNvPr>
          <p:cNvSpPr/>
          <p:nvPr/>
        </p:nvSpPr>
        <p:spPr>
          <a:xfrm>
            <a:off x="1958109" y="4590473"/>
            <a:ext cx="434109" cy="304800"/>
          </a:xfrm>
          <a:custGeom>
            <a:avLst/>
            <a:gdLst>
              <a:gd name="connsiteX0" fmla="*/ 0 w 434109"/>
              <a:gd name="connsiteY0" fmla="*/ 304800 h 304800"/>
              <a:gd name="connsiteX1" fmla="*/ 73891 w 434109"/>
              <a:gd name="connsiteY1" fmla="*/ 64654 h 304800"/>
              <a:gd name="connsiteX2" fmla="*/ 434109 w 434109"/>
              <a:gd name="connsiteY2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4109" h="304800">
                <a:moveTo>
                  <a:pt x="0" y="304800"/>
                </a:moveTo>
                <a:cubicBezTo>
                  <a:pt x="770" y="210127"/>
                  <a:pt x="1540" y="115454"/>
                  <a:pt x="73891" y="64654"/>
                </a:cubicBezTo>
                <a:cubicBezTo>
                  <a:pt x="146242" y="13854"/>
                  <a:pt x="290175" y="6927"/>
                  <a:pt x="434109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5BD365-5692-331C-B9B6-366BD615139C}"/>
              </a:ext>
            </a:extLst>
          </p:cNvPr>
          <p:cNvSpPr/>
          <p:nvPr/>
        </p:nvSpPr>
        <p:spPr>
          <a:xfrm>
            <a:off x="2356218" y="4553529"/>
            <a:ext cx="108000" cy="108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51875A-33A2-F294-F9CD-E6B7F60D20E8}"/>
              </a:ext>
            </a:extLst>
          </p:cNvPr>
          <p:cNvCxnSpPr>
            <a:cxnSpLocks/>
          </p:cNvCxnSpPr>
          <p:nvPr/>
        </p:nvCxnSpPr>
        <p:spPr>
          <a:xfrm flipH="1">
            <a:off x="2022766" y="4661529"/>
            <a:ext cx="333452" cy="2952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196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573066BA-3C9D-95BE-82AB-65424DBF6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87484"/>
            <a:ext cx="10707255" cy="50339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Another option is to introduce small perturbations: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C4D6EA-A0C9-CC0C-DBAB-DAD166AF6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the score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D02C0-7F8D-3BC4-9624-4BC4018F1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8864-39AC-48F6-BBB9-1341B586C33C}" type="slidenum">
              <a:rPr lang="en-NL" smtClean="0"/>
              <a:pPr/>
              <a:t>23</a:t>
            </a:fld>
            <a:endParaRPr lang="en-NL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78BEEB9-448C-AB8F-DA27-771E0D567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199" y="2100399"/>
            <a:ext cx="3724664" cy="36332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0869581-35FC-A2AE-F918-CFD306BA3A93}"/>
                  </a:ext>
                </a:extLst>
              </p:cNvPr>
              <p:cNvSpPr txBox="1"/>
              <p:nvPr/>
            </p:nvSpPr>
            <p:spPr>
              <a:xfrm>
                <a:off x="5186255" y="2100399"/>
                <a:ext cx="5735806" cy="44543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Perturb a datapoint with a small amount of noise: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Then we can define the loss:</a:t>
                </a:r>
              </a:p>
              <a:p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  <m:r>
                                        <a:rPr lang="en-US" sz="2200" b="0" i="1" dirty="0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200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Because the noise is gaussian we get:</a:t>
                </a:r>
              </a:p>
              <a:p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̃"/>
                                      <m:ctrlP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sz="22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2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NL" sz="2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0869581-35FC-A2AE-F918-CFD306BA3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255" y="2100399"/>
                <a:ext cx="5735806" cy="4454361"/>
              </a:xfrm>
              <a:prstGeom prst="rect">
                <a:avLst/>
              </a:prstGeom>
              <a:blipFill>
                <a:blip r:embed="rId3"/>
                <a:stretch>
                  <a:fillRect l="-1382" t="-82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529EEAB-5E96-8D71-0DCB-004477D403B0}"/>
              </a:ext>
            </a:extLst>
          </p:cNvPr>
          <p:cNvSpPr/>
          <p:nvPr/>
        </p:nvSpPr>
        <p:spPr>
          <a:xfrm>
            <a:off x="1958109" y="4590473"/>
            <a:ext cx="434109" cy="304800"/>
          </a:xfrm>
          <a:custGeom>
            <a:avLst/>
            <a:gdLst>
              <a:gd name="connsiteX0" fmla="*/ 0 w 434109"/>
              <a:gd name="connsiteY0" fmla="*/ 304800 h 304800"/>
              <a:gd name="connsiteX1" fmla="*/ 73891 w 434109"/>
              <a:gd name="connsiteY1" fmla="*/ 64654 h 304800"/>
              <a:gd name="connsiteX2" fmla="*/ 434109 w 434109"/>
              <a:gd name="connsiteY2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4109" h="304800">
                <a:moveTo>
                  <a:pt x="0" y="304800"/>
                </a:moveTo>
                <a:cubicBezTo>
                  <a:pt x="770" y="210127"/>
                  <a:pt x="1540" y="115454"/>
                  <a:pt x="73891" y="64654"/>
                </a:cubicBezTo>
                <a:cubicBezTo>
                  <a:pt x="146242" y="13854"/>
                  <a:pt x="290175" y="6927"/>
                  <a:pt x="434109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5BD365-5692-331C-B9B6-366BD615139C}"/>
              </a:ext>
            </a:extLst>
          </p:cNvPr>
          <p:cNvSpPr/>
          <p:nvPr/>
        </p:nvSpPr>
        <p:spPr>
          <a:xfrm>
            <a:off x="2356218" y="4553529"/>
            <a:ext cx="108000" cy="108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51875A-33A2-F294-F9CD-E6B7F60D20E8}"/>
              </a:ext>
            </a:extLst>
          </p:cNvPr>
          <p:cNvCxnSpPr>
            <a:cxnSpLocks/>
          </p:cNvCxnSpPr>
          <p:nvPr/>
        </p:nvCxnSpPr>
        <p:spPr>
          <a:xfrm flipH="1">
            <a:off x="2022766" y="4661529"/>
            <a:ext cx="333452" cy="2952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DF72AA-8A64-C7F8-CB97-0C71B4C9EA30}"/>
                  </a:ext>
                </a:extLst>
              </p:cNvPr>
              <p:cNvSpPr txBox="1"/>
              <p:nvPr/>
            </p:nvSpPr>
            <p:spPr>
              <a:xfrm>
                <a:off x="838199" y="5931114"/>
                <a:ext cx="3987800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0" dirty="0"/>
                  <a:t>When: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dirty="0"/>
                  <a:t>, then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func>
                        <m:func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DF72AA-8A64-C7F8-CB97-0C71B4C9E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5931114"/>
                <a:ext cx="3987800" cy="677108"/>
              </a:xfrm>
              <a:prstGeom prst="rect">
                <a:avLst/>
              </a:prstGeom>
              <a:blipFill>
                <a:blip r:embed="rId4"/>
                <a:stretch>
                  <a:fillRect t="-5405" b="-991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422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1CF44-21EA-9DE4-B31A-D221C6205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the score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D3FA5-F84D-2DA1-BB94-24729A1CE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6576"/>
            <a:ext cx="10515600" cy="448947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Learning it using different noise perturbations: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992B47-B158-2A96-BFBF-A6CB74A24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8864-39AC-48F6-BBB9-1341B586C33C}" type="slidenum">
              <a:rPr lang="en-NL" smtClean="0"/>
              <a:pPr/>
              <a:t>24</a:t>
            </a:fld>
            <a:endParaRPr lang="en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DC67E8-EBE7-E2D7-5932-FFCE5A0D5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4435" y="4578827"/>
            <a:ext cx="2214362" cy="21599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3F69A7-CFB0-A393-5200-1B22295D12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3253" y="4578827"/>
            <a:ext cx="2214362" cy="21599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F72CEA-95CC-9C52-B44D-0D65EBE68A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4435" y="2349000"/>
            <a:ext cx="2214362" cy="21599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C477B82-DF47-73E5-CB5C-87A848547A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3253" y="2349000"/>
            <a:ext cx="2214362" cy="2159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72D04A-4891-76E7-9F8C-CD45E2AEE7E0}"/>
                  </a:ext>
                </a:extLst>
              </p:cNvPr>
              <p:cNvSpPr txBox="1"/>
              <p:nvPr/>
            </p:nvSpPr>
            <p:spPr>
              <a:xfrm>
                <a:off x="2244435" y="1985818"/>
                <a:ext cx="2214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72D04A-4891-76E7-9F8C-CD45E2AEE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435" y="1985818"/>
                <a:ext cx="221436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92BF0B8-F463-1104-AD26-128CC9EB19EB}"/>
                  </a:ext>
                </a:extLst>
              </p:cNvPr>
              <p:cNvSpPr txBox="1"/>
              <p:nvPr/>
            </p:nvSpPr>
            <p:spPr>
              <a:xfrm>
                <a:off x="7233253" y="1985818"/>
                <a:ext cx="22143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92BF0B8-F463-1104-AD26-128CC9EB1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253" y="1985818"/>
                <a:ext cx="221436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E0C3977E-6A88-8DD0-1873-938E5CE6D8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8844" y="4578827"/>
            <a:ext cx="2214361" cy="21599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8C73DBC-4AEF-5C05-9B6D-840C3C34A1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8844" y="2349000"/>
            <a:ext cx="2214361" cy="2159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1071359-05AA-9BA9-5991-9E8FB25CF071}"/>
                  </a:ext>
                </a:extLst>
              </p:cNvPr>
              <p:cNvSpPr txBox="1"/>
              <p:nvPr/>
            </p:nvSpPr>
            <p:spPr>
              <a:xfrm>
                <a:off x="4738844" y="1985818"/>
                <a:ext cx="2214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1071359-05AA-9BA9-5991-9E8FB25CF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844" y="1985818"/>
                <a:ext cx="221436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8373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1CF44-21EA-9DE4-B31A-D221C6205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>
              <a:buNone/>
            </a:pPr>
            <a:r>
              <a:rPr lang="en-US" dirty="0"/>
              <a:t>Sampling using progressive Langevin dynamics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992B47-B158-2A96-BFBF-A6CB74A24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8864-39AC-48F6-BBB9-1341B586C33C}" type="slidenum">
              <a:rPr lang="en-NL" smtClean="0"/>
              <a:pPr/>
              <a:t>25</a:t>
            </a:fld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48721C-A56D-A081-12EE-0B2BB7AA93ED}"/>
                  </a:ext>
                </a:extLst>
              </p:cNvPr>
              <p:cNvSpPr txBox="1"/>
              <p:nvPr/>
            </p:nvSpPr>
            <p:spPr>
              <a:xfrm>
                <a:off x="146625" y="2600936"/>
                <a:ext cx="6837219" cy="2787751"/>
              </a:xfrm>
              <a:prstGeom prst="rect">
                <a:avLst/>
              </a:prstGeom>
              <a:solidFill>
                <a:schemeClr val="accent5"/>
              </a:solidFill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449644732">
                      <a:custGeom>
                        <a:avLst/>
                        <a:gdLst>
                          <a:gd name="connsiteX0" fmla="*/ 0 w 5486400"/>
                          <a:gd name="connsiteY0" fmla="*/ 0 h 1361527"/>
                          <a:gd name="connsiteX1" fmla="*/ 576072 w 5486400"/>
                          <a:gd name="connsiteY1" fmla="*/ 0 h 1361527"/>
                          <a:gd name="connsiteX2" fmla="*/ 1097280 w 5486400"/>
                          <a:gd name="connsiteY2" fmla="*/ 0 h 1361527"/>
                          <a:gd name="connsiteX3" fmla="*/ 1837944 w 5486400"/>
                          <a:gd name="connsiteY3" fmla="*/ 0 h 1361527"/>
                          <a:gd name="connsiteX4" fmla="*/ 2414016 w 5486400"/>
                          <a:gd name="connsiteY4" fmla="*/ 0 h 1361527"/>
                          <a:gd name="connsiteX5" fmla="*/ 3044952 w 5486400"/>
                          <a:gd name="connsiteY5" fmla="*/ 0 h 1361527"/>
                          <a:gd name="connsiteX6" fmla="*/ 3730752 w 5486400"/>
                          <a:gd name="connsiteY6" fmla="*/ 0 h 1361527"/>
                          <a:gd name="connsiteX7" fmla="*/ 4251960 w 5486400"/>
                          <a:gd name="connsiteY7" fmla="*/ 0 h 1361527"/>
                          <a:gd name="connsiteX8" fmla="*/ 5486400 w 5486400"/>
                          <a:gd name="connsiteY8" fmla="*/ 0 h 1361527"/>
                          <a:gd name="connsiteX9" fmla="*/ 5486400 w 5486400"/>
                          <a:gd name="connsiteY9" fmla="*/ 639918 h 1361527"/>
                          <a:gd name="connsiteX10" fmla="*/ 5486400 w 5486400"/>
                          <a:gd name="connsiteY10" fmla="*/ 1361527 h 1361527"/>
                          <a:gd name="connsiteX11" fmla="*/ 4965192 w 5486400"/>
                          <a:gd name="connsiteY11" fmla="*/ 1361527 h 1361527"/>
                          <a:gd name="connsiteX12" fmla="*/ 4169664 w 5486400"/>
                          <a:gd name="connsiteY12" fmla="*/ 1361527 h 1361527"/>
                          <a:gd name="connsiteX13" fmla="*/ 3483864 w 5486400"/>
                          <a:gd name="connsiteY13" fmla="*/ 1361527 h 1361527"/>
                          <a:gd name="connsiteX14" fmla="*/ 2688336 w 5486400"/>
                          <a:gd name="connsiteY14" fmla="*/ 1361527 h 1361527"/>
                          <a:gd name="connsiteX15" fmla="*/ 2002536 w 5486400"/>
                          <a:gd name="connsiteY15" fmla="*/ 1361527 h 1361527"/>
                          <a:gd name="connsiteX16" fmla="*/ 1481328 w 5486400"/>
                          <a:gd name="connsiteY16" fmla="*/ 1361527 h 1361527"/>
                          <a:gd name="connsiteX17" fmla="*/ 795528 w 5486400"/>
                          <a:gd name="connsiteY17" fmla="*/ 1361527 h 1361527"/>
                          <a:gd name="connsiteX18" fmla="*/ 0 w 5486400"/>
                          <a:gd name="connsiteY18" fmla="*/ 1361527 h 1361527"/>
                          <a:gd name="connsiteX19" fmla="*/ 0 w 5486400"/>
                          <a:gd name="connsiteY19" fmla="*/ 721609 h 1361527"/>
                          <a:gd name="connsiteX20" fmla="*/ 0 w 5486400"/>
                          <a:gd name="connsiteY20" fmla="*/ 0 h 13615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</a:cxnLst>
                        <a:rect l="l" t="t" r="r" b="b"/>
                        <a:pathLst>
                          <a:path w="5486400" h="1361527" extrusionOk="0">
                            <a:moveTo>
                              <a:pt x="0" y="0"/>
                            </a:moveTo>
                            <a:cubicBezTo>
                              <a:pt x="126857" y="27380"/>
                              <a:pt x="354403" y="15096"/>
                              <a:pt x="576072" y="0"/>
                            </a:cubicBezTo>
                            <a:cubicBezTo>
                              <a:pt x="797741" y="-15096"/>
                              <a:pt x="944236" y="-21074"/>
                              <a:pt x="1097280" y="0"/>
                            </a:cubicBezTo>
                            <a:cubicBezTo>
                              <a:pt x="1250324" y="21074"/>
                              <a:pt x="1481391" y="-33170"/>
                              <a:pt x="1837944" y="0"/>
                            </a:cubicBezTo>
                            <a:cubicBezTo>
                              <a:pt x="2194497" y="33170"/>
                              <a:pt x="2292733" y="-13456"/>
                              <a:pt x="2414016" y="0"/>
                            </a:cubicBezTo>
                            <a:cubicBezTo>
                              <a:pt x="2535299" y="13456"/>
                              <a:pt x="2853070" y="-8777"/>
                              <a:pt x="3044952" y="0"/>
                            </a:cubicBezTo>
                            <a:cubicBezTo>
                              <a:pt x="3236834" y="8777"/>
                              <a:pt x="3488611" y="18930"/>
                              <a:pt x="3730752" y="0"/>
                            </a:cubicBezTo>
                            <a:cubicBezTo>
                              <a:pt x="3972893" y="-18930"/>
                              <a:pt x="4117187" y="-13327"/>
                              <a:pt x="4251960" y="0"/>
                            </a:cubicBezTo>
                            <a:cubicBezTo>
                              <a:pt x="4386733" y="13327"/>
                              <a:pt x="4937413" y="-18637"/>
                              <a:pt x="5486400" y="0"/>
                            </a:cubicBezTo>
                            <a:cubicBezTo>
                              <a:pt x="5461420" y="275517"/>
                              <a:pt x="5513583" y="499660"/>
                              <a:pt x="5486400" y="639918"/>
                            </a:cubicBezTo>
                            <a:cubicBezTo>
                              <a:pt x="5459217" y="780176"/>
                              <a:pt x="5458047" y="1193397"/>
                              <a:pt x="5486400" y="1361527"/>
                            </a:cubicBezTo>
                            <a:cubicBezTo>
                              <a:pt x="5241589" y="1343234"/>
                              <a:pt x="5123575" y="1371882"/>
                              <a:pt x="4965192" y="1361527"/>
                            </a:cubicBezTo>
                            <a:cubicBezTo>
                              <a:pt x="4806809" y="1351172"/>
                              <a:pt x="4528785" y="1370652"/>
                              <a:pt x="4169664" y="1361527"/>
                            </a:cubicBezTo>
                            <a:cubicBezTo>
                              <a:pt x="3810543" y="1352402"/>
                              <a:pt x="3795562" y="1349780"/>
                              <a:pt x="3483864" y="1361527"/>
                            </a:cubicBezTo>
                            <a:cubicBezTo>
                              <a:pt x="3172166" y="1373274"/>
                              <a:pt x="3060119" y="1334916"/>
                              <a:pt x="2688336" y="1361527"/>
                            </a:cubicBezTo>
                            <a:cubicBezTo>
                              <a:pt x="2316553" y="1388138"/>
                              <a:pt x="2174689" y="1341637"/>
                              <a:pt x="2002536" y="1361527"/>
                            </a:cubicBezTo>
                            <a:cubicBezTo>
                              <a:pt x="1830383" y="1381417"/>
                              <a:pt x="1613452" y="1345280"/>
                              <a:pt x="1481328" y="1361527"/>
                            </a:cubicBezTo>
                            <a:cubicBezTo>
                              <a:pt x="1349204" y="1377774"/>
                              <a:pt x="1058074" y="1375229"/>
                              <a:pt x="795528" y="1361527"/>
                            </a:cubicBezTo>
                            <a:cubicBezTo>
                              <a:pt x="532982" y="1347825"/>
                              <a:pt x="199609" y="1364620"/>
                              <a:pt x="0" y="1361527"/>
                            </a:cubicBezTo>
                            <a:cubicBezTo>
                              <a:pt x="10206" y="1053383"/>
                              <a:pt x="-8007" y="900536"/>
                              <a:pt x="0" y="721609"/>
                            </a:cubicBezTo>
                            <a:cubicBezTo>
                              <a:pt x="8007" y="542682"/>
                              <a:pt x="5464" y="33183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>
                <a:spAutoFit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(0,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very large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do: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	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type m:val="skw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sz="2400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	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∈{0,1,…,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en-US" sz="2400" dirty="0"/>
                  <a:t> do: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sz="2400" dirty="0"/>
                  <a:t>		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sz="2400" dirty="0"/>
                  <a:t>		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+0.5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ra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48721C-A56D-A081-12EE-0B2BB7AA9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25" y="2600936"/>
                <a:ext cx="6837219" cy="2787751"/>
              </a:xfrm>
              <a:prstGeom prst="rect">
                <a:avLst/>
              </a:prstGeom>
              <a:blipFill>
                <a:blip r:embed="rId4"/>
                <a:stretch>
                  <a:fillRect l="-1244" t="-1087"/>
                </a:stretch>
              </a:blipFill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449644732">
                      <a:custGeom>
                        <a:avLst/>
                        <a:gdLst>
                          <a:gd name="connsiteX0" fmla="*/ 0 w 5486400"/>
                          <a:gd name="connsiteY0" fmla="*/ 0 h 1361527"/>
                          <a:gd name="connsiteX1" fmla="*/ 576072 w 5486400"/>
                          <a:gd name="connsiteY1" fmla="*/ 0 h 1361527"/>
                          <a:gd name="connsiteX2" fmla="*/ 1097280 w 5486400"/>
                          <a:gd name="connsiteY2" fmla="*/ 0 h 1361527"/>
                          <a:gd name="connsiteX3" fmla="*/ 1837944 w 5486400"/>
                          <a:gd name="connsiteY3" fmla="*/ 0 h 1361527"/>
                          <a:gd name="connsiteX4" fmla="*/ 2414016 w 5486400"/>
                          <a:gd name="connsiteY4" fmla="*/ 0 h 1361527"/>
                          <a:gd name="connsiteX5" fmla="*/ 3044952 w 5486400"/>
                          <a:gd name="connsiteY5" fmla="*/ 0 h 1361527"/>
                          <a:gd name="connsiteX6" fmla="*/ 3730752 w 5486400"/>
                          <a:gd name="connsiteY6" fmla="*/ 0 h 1361527"/>
                          <a:gd name="connsiteX7" fmla="*/ 4251960 w 5486400"/>
                          <a:gd name="connsiteY7" fmla="*/ 0 h 1361527"/>
                          <a:gd name="connsiteX8" fmla="*/ 5486400 w 5486400"/>
                          <a:gd name="connsiteY8" fmla="*/ 0 h 1361527"/>
                          <a:gd name="connsiteX9" fmla="*/ 5486400 w 5486400"/>
                          <a:gd name="connsiteY9" fmla="*/ 639918 h 1361527"/>
                          <a:gd name="connsiteX10" fmla="*/ 5486400 w 5486400"/>
                          <a:gd name="connsiteY10" fmla="*/ 1361527 h 1361527"/>
                          <a:gd name="connsiteX11" fmla="*/ 4965192 w 5486400"/>
                          <a:gd name="connsiteY11" fmla="*/ 1361527 h 1361527"/>
                          <a:gd name="connsiteX12" fmla="*/ 4169664 w 5486400"/>
                          <a:gd name="connsiteY12" fmla="*/ 1361527 h 1361527"/>
                          <a:gd name="connsiteX13" fmla="*/ 3483864 w 5486400"/>
                          <a:gd name="connsiteY13" fmla="*/ 1361527 h 1361527"/>
                          <a:gd name="connsiteX14" fmla="*/ 2688336 w 5486400"/>
                          <a:gd name="connsiteY14" fmla="*/ 1361527 h 1361527"/>
                          <a:gd name="connsiteX15" fmla="*/ 2002536 w 5486400"/>
                          <a:gd name="connsiteY15" fmla="*/ 1361527 h 1361527"/>
                          <a:gd name="connsiteX16" fmla="*/ 1481328 w 5486400"/>
                          <a:gd name="connsiteY16" fmla="*/ 1361527 h 1361527"/>
                          <a:gd name="connsiteX17" fmla="*/ 795528 w 5486400"/>
                          <a:gd name="connsiteY17" fmla="*/ 1361527 h 1361527"/>
                          <a:gd name="connsiteX18" fmla="*/ 0 w 5486400"/>
                          <a:gd name="connsiteY18" fmla="*/ 1361527 h 1361527"/>
                          <a:gd name="connsiteX19" fmla="*/ 0 w 5486400"/>
                          <a:gd name="connsiteY19" fmla="*/ 721609 h 1361527"/>
                          <a:gd name="connsiteX20" fmla="*/ 0 w 5486400"/>
                          <a:gd name="connsiteY20" fmla="*/ 0 h 13615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</a:cxnLst>
                        <a:rect l="l" t="t" r="r" b="b"/>
                        <a:pathLst>
                          <a:path w="5486400" h="1361527" extrusionOk="0">
                            <a:moveTo>
                              <a:pt x="0" y="0"/>
                            </a:moveTo>
                            <a:cubicBezTo>
                              <a:pt x="126857" y="27380"/>
                              <a:pt x="354403" y="15096"/>
                              <a:pt x="576072" y="0"/>
                            </a:cubicBezTo>
                            <a:cubicBezTo>
                              <a:pt x="797741" y="-15096"/>
                              <a:pt x="944236" y="-21074"/>
                              <a:pt x="1097280" y="0"/>
                            </a:cubicBezTo>
                            <a:cubicBezTo>
                              <a:pt x="1250324" y="21074"/>
                              <a:pt x="1481391" y="-33170"/>
                              <a:pt x="1837944" y="0"/>
                            </a:cubicBezTo>
                            <a:cubicBezTo>
                              <a:pt x="2194497" y="33170"/>
                              <a:pt x="2292733" y="-13456"/>
                              <a:pt x="2414016" y="0"/>
                            </a:cubicBezTo>
                            <a:cubicBezTo>
                              <a:pt x="2535299" y="13456"/>
                              <a:pt x="2853070" y="-8777"/>
                              <a:pt x="3044952" y="0"/>
                            </a:cubicBezTo>
                            <a:cubicBezTo>
                              <a:pt x="3236834" y="8777"/>
                              <a:pt x="3488611" y="18930"/>
                              <a:pt x="3730752" y="0"/>
                            </a:cubicBezTo>
                            <a:cubicBezTo>
                              <a:pt x="3972893" y="-18930"/>
                              <a:pt x="4117187" y="-13327"/>
                              <a:pt x="4251960" y="0"/>
                            </a:cubicBezTo>
                            <a:cubicBezTo>
                              <a:pt x="4386733" y="13327"/>
                              <a:pt x="4937413" y="-18637"/>
                              <a:pt x="5486400" y="0"/>
                            </a:cubicBezTo>
                            <a:cubicBezTo>
                              <a:pt x="5461420" y="275517"/>
                              <a:pt x="5513583" y="499660"/>
                              <a:pt x="5486400" y="639918"/>
                            </a:cubicBezTo>
                            <a:cubicBezTo>
                              <a:pt x="5459217" y="780176"/>
                              <a:pt x="5458047" y="1193397"/>
                              <a:pt x="5486400" y="1361527"/>
                            </a:cubicBezTo>
                            <a:cubicBezTo>
                              <a:pt x="5241589" y="1343234"/>
                              <a:pt x="5123575" y="1371882"/>
                              <a:pt x="4965192" y="1361527"/>
                            </a:cubicBezTo>
                            <a:cubicBezTo>
                              <a:pt x="4806809" y="1351172"/>
                              <a:pt x="4528785" y="1370652"/>
                              <a:pt x="4169664" y="1361527"/>
                            </a:cubicBezTo>
                            <a:cubicBezTo>
                              <a:pt x="3810543" y="1352402"/>
                              <a:pt x="3795562" y="1349780"/>
                              <a:pt x="3483864" y="1361527"/>
                            </a:cubicBezTo>
                            <a:cubicBezTo>
                              <a:pt x="3172166" y="1373274"/>
                              <a:pt x="3060119" y="1334916"/>
                              <a:pt x="2688336" y="1361527"/>
                            </a:cubicBezTo>
                            <a:cubicBezTo>
                              <a:pt x="2316553" y="1388138"/>
                              <a:pt x="2174689" y="1341637"/>
                              <a:pt x="2002536" y="1361527"/>
                            </a:cubicBezTo>
                            <a:cubicBezTo>
                              <a:pt x="1830383" y="1381417"/>
                              <a:pt x="1613452" y="1345280"/>
                              <a:pt x="1481328" y="1361527"/>
                            </a:cubicBezTo>
                            <a:cubicBezTo>
                              <a:pt x="1349204" y="1377774"/>
                              <a:pt x="1058074" y="1375229"/>
                              <a:pt x="795528" y="1361527"/>
                            </a:cubicBezTo>
                            <a:cubicBezTo>
                              <a:pt x="532982" y="1347825"/>
                              <a:pt x="199609" y="1364620"/>
                              <a:pt x="0" y="1361527"/>
                            </a:cubicBezTo>
                            <a:cubicBezTo>
                              <a:pt x="10206" y="1053383"/>
                              <a:pt x="-8007" y="900536"/>
                              <a:pt x="0" y="721609"/>
                            </a:cubicBezTo>
                            <a:cubicBezTo>
                              <a:pt x="8007" y="542682"/>
                              <a:pt x="5464" y="33183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E1B2A31-F118-E682-524A-E87DC6111A23}"/>
                  </a:ext>
                </a:extLst>
              </p:cNvPr>
              <p:cNvSpPr txBox="1"/>
              <p:nvPr/>
            </p:nvSpPr>
            <p:spPr>
              <a:xfrm>
                <a:off x="7937960" y="5800248"/>
                <a:ext cx="3029527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i="1" dirty="0"/>
                  <a:t>Notice how the distribution is now actually proportional. To achieve this we needed: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func>
                        <m:func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NL" sz="1400" dirty="0"/>
              </a:p>
              <a:p>
                <a:endParaRPr lang="en-US" sz="1400" i="1" dirty="0"/>
              </a:p>
              <a:p>
                <a:endParaRPr lang="en-NL" sz="1400" i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E1B2A31-F118-E682-524A-E87DC6111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960" y="5800248"/>
                <a:ext cx="3029527" cy="1384995"/>
              </a:xfrm>
              <a:prstGeom prst="rect">
                <a:avLst/>
              </a:prstGeom>
              <a:blipFill>
                <a:blip r:embed="rId6"/>
                <a:stretch>
                  <a:fillRect l="-604" t="-43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Score">
            <a:hlinkClick r:id="" action="ppaction://media"/>
            <a:extLst>
              <a:ext uri="{FF2B5EF4-FFF2-40B4-BE49-F238E27FC236}">
                <a16:creationId xmlns:a16="http://schemas.microsoft.com/office/drawing/2014/main" id="{6C0A5A09-4950-C0EA-07FE-0F00653775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38678" y="2216175"/>
            <a:ext cx="3628089" cy="35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9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3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24954-E900-2546-1823-98721E7D8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thoughts on scores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AF8989-0892-421A-C583-E9575BFAF3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 score is nothing else than: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cannot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, so instead we learn: 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marL="0" indent="0" algn="ctr">
                  <a:buNone/>
                </a:pPr>
                <a:r>
                  <a:rPr lang="en-US" dirty="0"/>
                  <a:t>with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We can sample from the score using Langevin dynamics, progressing from high variance to low variance</a:t>
                </a:r>
                <a:endParaRPr lang="en-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AF8989-0892-421A-C583-E9575BFAF3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98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75093-C9F9-253A-B267-7659DCAB3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8864-39AC-48F6-BBB9-1341B586C33C}" type="slidenum">
              <a:rPr lang="en-NL" smtClean="0"/>
              <a:pPr/>
              <a:t>26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2975530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7769D96-32B8-C806-F560-D5C322226508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Diffusion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D0626D6-F4B6-2086-3D93-63E63BF206D4}"/>
              </a:ext>
            </a:extLst>
          </p:cNvPr>
          <p:cNvSpPr txBox="1">
            <a:spLocks/>
          </p:cNvSpPr>
          <p:nvPr/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“Denoising Diffusion Probabilistic Models” (DDPM)</a:t>
            </a:r>
          </a:p>
          <a:p>
            <a:r>
              <a:rPr lang="en-US" dirty="0"/>
              <a:t>Jonathan Ho, Ajay Jain, and Pieter </a:t>
            </a:r>
            <a:r>
              <a:rPr lang="en-US" dirty="0" err="1"/>
              <a:t>Abbeel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21131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12A0B-1FCB-ADB6-E4C7-AEE992F53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diffusion?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366365-62A1-2792-3B7F-21A7C240D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8864-39AC-48F6-BBB9-1341B586C33C}" type="slidenum">
              <a:rPr lang="en-NL" smtClean="0"/>
              <a:pPr/>
              <a:t>28</a:t>
            </a:fld>
            <a:endParaRPr lang="en-NL" dirty="0"/>
          </a:p>
        </p:txBody>
      </p:sp>
      <p:pic>
        <p:nvPicPr>
          <p:cNvPr id="5" name="Ink">
            <a:hlinkClick r:id="" action="ppaction://media"/>
            <a:extLst>
              <a:ext uri="{FF2B5EF4-FFF2-40B4-BE49-F238E27FC236}">
                <a16:creationId xmlns:a16="http://schemas.microsoft.com/office/drawing/2014/main" id="{D7305280-C47A-AF94-2C21-24384A9036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43827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1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4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12A0B-1FCB-ADB6-E4C7-AEE992F53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diffusion?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366365-62A1-2792-3B7F-21A7C240D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8864-39AC-48F6-BBB9-1341B586C33C}" type="slidenum">
              <a:rPr lang="en-NL" smtClean="0"/>
              <a:pPr/>
              <a:t>29</a:t>
            </a:fld>
            <a:endParaRPr lang="en-NL" dirty="0"/>
          </a:p>
        </p:txBody>
      </p:sp>
      <p:pic>
        <p:nvPicPr>
          <p:cNvPr id="9" name="Ink_reversed2">
            <a:hlinkClick r:id="" action="ppaction://media"/>
            <a:extLst>
              <a:ext uri="{FF2B5EF4-FFF2-40B4-BE49-F238E27FC236}">
                <a16:creationId xmlns:a16="http://schemas.microsoft.com/office/drawing/2014/main" id="{4C195C08-0B47-D138-CC85-1AD71458D7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43827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3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8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A8F64-8623-9CA4-4A69-1A0DAA143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Feynman Technique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5D442-F042-8917-5D18-EBB34E2F4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8864-39AC-48F6-BBB9-1341B586C33C}" type="slidenum">
              <a:rPr lang="en-NL" smtClean="0"/>
              <a:pPr/>
              <a:t>3</a:t>
            </a:fld>
            <a:endParaRPr lang="en-NL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50A5075-8731-C766-EE31-0FFF48CFF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423" y="1440136"/>
            <a:ext cx="4345577" cy="541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9D76FDF-DA10-9EE6-96E3-EA81DCDBC3AF}"/>
              </a:ext>
            </a:extLst>
          </p:cNvPr>
          <p:cNvSpPr/>
          <p:nvPr/>
        </p:nvSpPr>
        <p:spPr>
          <a:xfrm>
            <a:off x="1506586" y="2595156"/>
            <a:ext cx="357052" cy="348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EAE115-7C4D-B820-36D7-265E601F9174}"/>
              </a:ext>
            </a:extLst>
          </p:cNvPr>
          <p:cNvSpPr/>
          <p:nvPr/>
        </p:nvSpPr>
        <p:spPr>
          <a:xfrm>
            <a:off x="1506586" y="4648003"/>
            <a:ext cx="357052" cy="348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866989F-E523-682C-9A29-612A21DC6E52}"/>
              </a:ext>
            </a:extLst>
          </p:cNvPr>
          <p:cNvCxnSpPr>
            <a:cxnSpLocks/>
          </p:cNvCxnSpPr>
          <p:nvPr/>
        </p:nvCxnSpPr>
        <p:spPr>
          <a:xfrm rot="10800000">
            <a:off x="1506586" y="2769328"/>
            <a:ext cx="12700" cy="2052847"/>
          </a:xfrm>
          <a:prstGeom prst="bentConnector3">
            <a:avLst>
              <a:gd name="adj1" fmla="val 372000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6B6C383-98AC-FDAB-665C-C30BAC3F22D7}"/>
              </a:ext>
            </a:extLst>
          </p:cNvPr>
          <p:cNvSpPr/>
          <p:nvPr/>
        </p:nvSpPr>
        <p:spPr>
          <a:xfrm>
            <a:off x="1506586" y="3621960"/>
            <a:ext cx="357052" cy="348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CE7D65-C821-896B-DD8D-254EE4DE66D9}"/>
              </a:ext>
            </a:extLst>
          </p:cNvPr>
          <p:cNvCxnSpPr>
            <a:cxnSpLocks/>
            <a:stCxn id="12" idx="2"/>
            <a:endCxn id="20" idx="0"/>
          </p:cNvCxnSpPr>
          <p:nvPr/>
        </p:nvCxnSpPr>
        <p:spPr>
          <a:xfrm>
            <a:off x="1685112" y="2943498"/>
            <a:ext cx="0" cy="6784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E1D35B7-CA57-94E0-4608-B703215DDCE0}"/>
              </a:ext>
            </a:extLst>
          </p:cNvPr>
          <p:cNvCxnSpPr>
            <a:cxnSpLocks/>
            <a:stCxn id="20" idx="2"/>
            <a:endCxn id="13" idx="0"/>
          </p:cNvCxnSpPr>
          <p:nvPr/>
        </p:nvCxnSpPr>
        <p:spPr>
          <a:xfrm>
            <a:off x="1685112" y="3970302"/>
            <a:ext cx="0" cy="6777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4AF29219-0B64-A094-7B5A-442F5A82D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0059" y="1539440"/>
            <a:ext cx="6799217" cy="448947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Teach the concept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Identify gaps in your knowledge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Organize and simplify</a:t>
            </a:r>
          </a:p>
          <a:p>
            <a:pPr marL="514350" indent="-514350">
              <a:buFont typeface="+mj-lt"/>
              <a:buAutoNum type="arabicPeriod"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9013896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000D2-202C-3311-6876-CF43B5EB6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diffusion?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87D0EC-0E48-A0C7-2CE8-0A5D07926C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87484"/>
                <a:ext cx="5793509" cy="448947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This process can be described using a stochastic update rule: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			with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0&lt;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sz="2400" b="0" dirty="0"/>
              </a:p>
              <a:p>
                <a:pPr marL="0" indent="0" algn="ctr">
                  <a:buNone/>
                </a:pPr>
                <a:r>
                  <a:rPr lang="en-US" sz="2400" dirty="0"/>
                  <a:t>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Notice:</a:t>
                </a:r>
              </a:p>
              <a:p>
                <a:pPr marL="0" indent="0">
                  <a:buNone/>
                </a:pPr>
                <a:r>
                  <a:rPr lang="en-US" sz="2400" dirty="0"/>
                  <a:t>The mean of the data slowly shift to 0</a:t>
                </a:r>
              </a:p>
              <a:p>
                <a:pPr marL="0" indent="0">
                  <a:buNone/>
                </a:pPr>
                <a:r>
                  <a:rPr lang="en-US" sz="2400" dirty="0"/>
                  <a:t>The variance of the data slowly shifts to 1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87D0EC-0E48-A0C7-2CE8-0A5D07926C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87484"/>
                <a:ext cx="5793509" cy="4489479"/>
              </a:xfrm>
              <a:blipFill>
                <a:blip r:embed="rId2"/>
                <a:stretch>
                  <a:fillRect l="-1368" t="-2310" b="-217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71C8F-025A-C5D5-CC01-5A9770C12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8864-39AC-48F6-BBB9-1341B586C33C}" type="slidenum">
              <a:rPr lang="en-NL" smtClean="0"/>
              <a:pPr/>
              <a:t>30</a:t>
            </a:fld>
            <a:endParaRPr lang="en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617C94-9002-EC2F-5755-78F12CD30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680" y="2216175"/>
            <a:ext cx="3627865" cy="35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63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000D2-202C-3311-6876-CF43B5EB6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diffusion?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87D0EC-0E48-A0C7-2CE8-0A5D07926C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87484"/>
                <a:ext cx="5793509" cy="448947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This process can be described using a stochastic update rule: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0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			with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0&lt;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Notice:</a:t>
                </a:r>
              </a:p>
              <a:p>
                <a:pPr marL="0" indent="0">
                  <a:buNone/>
                </a:pPr>
                <a:r>
                  <a:rPr lang="en-US" sz="2400" b="1" dirty="0"/>
                  <a:t>The mean of the data slowly shift to 0</a:t>
                </a:r>
              </a:p>
              <a:p>
                <a:pPr marL="0" indent="0">
                  <a:buNone/>
                </a:pPr>
                <a:r>
                  <a:rPr lang="en-US" sz="2400" dirty="0"/>
                  <a:t>The variance of the data slowly shifts to 1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87D0EC-0E48-A0C7-2CE8-0A5D07926C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87484"/>
                <a:ext cx="5793509" cy="4489479"/>
              </a:xfrm>
              <a:blipFill>
                <a:blip r:embed="rId4"/>
                <a:stretch>
                  <a:fillRect l="-1684" t="-2582" r="-126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71C8F-025A-C5D5-CC01-5A9770C12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8864-39AC-48F6-BBB9-1341B586C33C}" type="slidenum">
              <a:rPr lang="en-NL" smtClean="0"/>
              <a:pPr/>
              <a:t>31</a:t>
            </a:fld>
            <a:endParaRPr lang="en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617C94-9002-EC2F-5755-78F12CD30F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680" y="2216175"/>
            <a:ext cx="3627865" cy="3538800"/>
          </a:xfrm>
          <a:prstGeom prst="rect">
            <a:avLst/>
          </a:prstGeom>
        </p:spPr>
      </p:pic>
      <p:pic>
        <p:nvPicPr>
          <p:cNvPr id="7" name="DDPM_forward">
            <a:hlinkClick r:id="" action="ppaction://media"/>
            <a:extLst>
              <a:ext uri="{FF2B5EF4-FFF2-40B4-BE49-F238E27FC236}">
                <a16:creationId xmlns:a16="http://schemas.microsoft.com/office/drawing/2014/main" id="{8078A2AA-E909-DC30-FC76-76E97ACCA4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38456" y="2225411"/>
            <a:ext cx="3628089" cy="35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4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000D2-202C-3311-6876-CF43B5EB6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diffusion?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87D0EC-0E48-A0C7-2CE8-0A5D07926C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87484"/>
                <a:ext cx="5793509" cy="4489479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This process can be described using a stochastic update rule: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			with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0&lt;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Notice:</a:t>
                </a:r>
              </a:p>
              <a:p>
                <a:pPr marL="0" indent="0">
                  <a:buNone/>
                </a:pPr>
                <a:r>
                  <a:rPr lang="en-US" sz="2400" dirty="0"/>
                  <a:t>The mean of the data slowly shift to 0</a:t>
                </a:r>
              </a:p>
              <a:p>
                <a:pPr marL="0" indent="0">
                  <a:buNone/>
                </a:pPr>
                <a:r>
                  <a:rPr lang="en-US" sz="2400" b="1" dirty="0"/>
                  <a:t>The variance of the data slowly shifts to 1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87D0EC-0E48-A0C7-2CE8-0A5D07926C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87484"/>
                <a:ext cx="5793509" cy="4489479"/>
              </a:xfrm>
              <a:blipFill>
                <a:blip r:embed="rId4"/>
                <a:stretch>
                  <a:fillRect l="-1368" t="-1630" r="-21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71C8F-025A-C5D5-CC01-5A9770C12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8864-39AC-48F6-BBB9-1341B586C33C}" type="slidenum">
              <a:rPr lang="en-NL" smtClean="0"/>
              <a:pPr/>
              <a:t>32</a:t>
            </a:fld>
            <a:endParaRPr lang="en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617C94-9002-EC2F-5755-78F12CD30F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680" y="2206939"/>
            <a:ext cx="3627865" cy="3538800"/>
          </a:xfrm>
          <a:prstGeom prst="rect">
            <a:avLst/>
          </a:prstGeom>
        </p:spPr>
      </p:pic>
      <p:pic>
        <p:nvPicPr>
          <p:cNvPr id="7" name="DDPM_forward">
            <a:hlinkClick r:id="" action="ppaction://media"/>
            <a:extLst>
              <a:ext uri="{FF2B5EF4-FFF2-40B4-BE49-F238E27FC236}">
                <a16:creationId xmlns:a16="http://schemas.microsoft.com/office/drawing/2014/main" id="{E1835804-861C-2642-3E60-4744BA2A86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38680" y="2206939"/>
            <a:ext cx="3628089" cy="35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7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000D2-202C-3311-6876-CF43B5EB6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diffusion?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87D0EC-0E48-A0C7-2CE8-0A5D07926C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87484"/>
                <a:ext cx="5793509" cy="4489479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This process can be described using a stochastic update rule: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𝑵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</m:d>
                    </m:oMath>
                  </m:oMathPara>
                </a14:m>
                <a:endParaRPr lang="en-US" sz="2400" b="1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			with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0&lt;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Notice:</a:t>
                </a:r>
              </a:p>
              <a:p>
                <a:pPr marL="0" indent="0">
                  <a:buNone/>
                </a:pPr>
                <a:r>
                  <a:rPr lang="en-US" sz="2400" b="1" dirty="0"/>
                  <a:t>The mean of the data slowly shift to 0</a:t>
                </a:r>
              </a:p>
              <a:p>
                <a:pPr marL="0" indent="0">
                  <a:buNone/>
                </a:pPr>
                <a:r>
                  <a:rPr lang="en-US" sz="2400" b="1" dirty="0"/>
                  <a:t>The variance of the data slowly shifts to 1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87D0EC-0E48-A0C7-2CE8-0A5D07926C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87484"/>
                <a:ext cx="5793509" cy="4489479"/>
              </a:xfrm>
              <a:blipFill>
                <a:blip r:embed="rId4"/>
                <a:stretch>
                  <a:fillRect l="-1368" t="-1630" r="-211" b="-13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71C8F-025A-C5D5-CC01-5A9770C12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8864-39AC-48F6-BBB9-1341B586C33C}" type="slidenum">
              <a:rPr lang="en-NL" smtClean="0"/>
              <a:pPr/>
              <a:t>33</a:t>
            </a:fld>
            <a:endParaRPr lang="en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617C94-9002-EC2F-5755-78F12CD30F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680" y="2216175"/>
            <a:ext cx="3627865" cy="3538800"/>
          </a:xfrm>
          <a:prstGeom prst="rect">
            <a:avLst/>
          </a:prstGeom>
        </p:spPr>
      </p:pic>
      <p:pic>
        <p:nvPicPr>
          <p:cNvPr id="6" name="DDPM_forward">
            <a:hlinkClick r:id="" action="ppaction://media"/>
            <a:extLst>
              <a:ext uri="{FF2B5EF4-FFF2-40B4-BE49-F238E27FC236}">
                <a16:creationId xmlns:a16="http://schemas.microsoft.com/office/drawing/2014/main" id="{F5BB4EDF-EA3B-142B-CBB6-4F4AA16D6D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38680" y="2216175"/>
            <a:ext cx="3628089" cy="35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1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AC541-93FE-7560-E2F5-FD446C062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nifty little trick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03BCF-F991-69F3-A23C-8936D6D3E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8864-39AC-48F6-BBB9-1341B586C33C}" type="slidenum">
              <a:rPr lang="en-NL" smtClean="0"/>
              <a:pPr/>
              <a:t>34</a:t>
            </a:fld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A45921D-6918-C284-CE64-A973883C55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87484"/>
                <a:ext cx="5793509" cy="448947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This update rule forms a Markov chain: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 algn="ctr">
                  <a:buNone/>
                </a:pPr>
                <a:r>
                  <a:rPr lang="en-US" sz="2400" dirty="0"/>
                  <a:t>We can calculate in one go: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(1−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 algn="ctr">
                  <a:buNone/>
                </a:pPr>
                <a:endParaRPr lang="en-US" sz="2400" dirty="0"/>
              </a:p>
              <a:p>
                <a:pPr marL="0" indent="0" algn="ctr">
                  <a:buNone/>
                </a:pPr>
                <a:r>
                  <a:rPr lang="en-US" sz="2400" dirty="0"/>
                  <a:t>Reparametrized: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ra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0" indent="0" algn="ctr">
                  <a:buNone/>
                </a:pPr>
                <a:endParaRPr lang="en-US" sz="2400" dirty="0"/>
              </a:p>
              <a:p>
                <a:pPr marL="0" indent="0" algn="ctr">
                  <a:buNone/>
                </a:pPr>
                <a:r>
                  <a:rPr lang="en-US" sz="2400" dirty="0"/>
                  <a:t>Using: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A45921D-6918-C284-CE64-A973883C55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87484"/>
                <a:ext cx="5793509" cy="4489479"/>
              </a:xfrm>
              <a:blipFill>
                <a:blip r:embed="rId2"/>
                <a:stretch>
                  <a:fillRect l="-1368" t="-231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AC005A1E-71C1-4D68-4D4E-E7A06CB32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38680" y="2216175"/>
            <a:ext cx="3627864" cy="35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412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AC541-93FE-7560-E2F5-FD446C062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how do we sample?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03BCF-F991-69F3-A23C-8936D6D3E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8864-39AC-48F6-BBB9-1341B586C33C}" type="slidenum">
              <a:rPr lang="en-NL" smtClean="0"/>
              <a:pPr/>
              <a:t>35</a:t>
            </a:fld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A45921D-6918-C284-CE64-A973883C55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87484"/>
                <a:ext cx="5793509" cy="448947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Given this forward update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We are interested in reversing the process somehow: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???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Because then we could sample: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A45921D-6918-C284-CE64-A973883C55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87484"/>
                <a:ext cx="5793509" cy="4489479"/>
              </a:xfrm>
              <a:blipFill>
                <a:blip r:embed="rId2"/>
                <a:stretch>
                  <a:fillRect l="-1684" t="-176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9172FAD-F3CF-F0C4-4F8F-016CC9107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38680" y="2216175"/>
            <a:ext cx="3627864" cy="35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9391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B2E7E-C7C8-E841-F11B-BCF096330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how do we sample?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1E016F-45EB-E0BC-C9B8-5B346E6869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Turns out, going via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makes things simpler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Now we can parametrize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𝑑𝑒𝑛𝑜𝑖𝑠𝑒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Which we can train easily using a MSE between sampled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ground truth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1E016F-45EB-E0BC-C9B8-5B346E6869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326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A6F76-B57E-57F2-1D81-1D3E63236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8864-39AC-48F6-BBB9-1341B586C33C}" type="slidenum">
              <a:rPr lang="en-NL" smtClean="0"/>
              <a:pPr/>
              <a:t>36</a:t>
            </a:fld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C125D3-E471-541D-8898-BAB842293FF0}"/>
              </a:ext>
            </a:extLst>
          </p:cNvPr>
          <p:cNvSpPr txBox="1"/>
          <p:nvPr/>
        </p:nvSpPr>
        <p:spPr>
          <a:xfrm>
            <a:off x="7752772" y="3105834"/>
            <a:ext cx="3345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 from the current noisy sample to an end estimate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E318D2-023F-523F-567E-FA3536C8F4AE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8035636" y="2798618"/>
            <a:ext cx="1390073" cy="307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7A18001-461C-B558-BB5E-B30FAB629D4E}"/>
              </a:ext>
            </a:extLst>
          </p:cNvPr>
          <p:cNvSpPr txBox="1"/>
          <p:nvPr/>
        </p:nvSpPr>
        <p:spPr>
          <a:xfrm>
            <a:off x="3459018" y="3105834"/>
            <a:ext cx="3345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the forward noising process to go back to t-1</a:t>
            </a:r>
            <a:endParaRPr lang="en-NL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71EBB50-8E8D-4BEE-A78A-5548FDA251A0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5131955" y="2798618"/>
            <a:ext cx="1230745" cy="307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19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AC541-93FE-7560-E2F5-FD446C062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how do we sample?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03BCF-F991-69F3-A23C-8936D6D3E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8864-39AC-48F6-BBB9-1341B586C33C}" type="slidenum">
              <a:rPr lang="en-NL" smtClean="0"/>
              <a:pPr/>
              <a:t>37</a:t>
            </a:fld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459535-DA47-9BF1-769A-4A86A9400745}"/>
                  </a:ext>
                </a:extLst>
              </p:cNvPr>
              <p:cNvSpPr txBox="1"/>
              <p:nvPr/>
            </p:nvSpPr>
            <p:spPr>
              <a:xfrm>
                <a:off x="1050636" y="2343568"/>
                <a:ext cx="5486400" cy="1800493"/>
              </a:xfrm>
              <a:prstGeom prst="rect">
                <a:avLst/>
              </a:prstGeom>
              <a:solidFill>
                <a:schemeClr val="accent5"/>
              </a:solidFill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449644732">
                      <a:custGeom>
                        <a:avLst/>
                        <a:gdLst>
                          <a:gd name="connsiteX0" fmla="*/ 0 w 5486400"/>
                          <a:gd name="connsiteY0" fmla="*/ 0 h 1361527"/>
                          <a:gd name="connsiteX1" fmla="*/ 576072 w 5486400"/>
                          <a:gd name="connsiteY1" fmla="*/ 0 h 1361527"/>
                          <a:gd name="connsiteX2" fmla="*/ 1097280 w 5486400"/>
                          <a:gd name="connsiteY2" fmla="*/ 0 h 1361527"/>
                          <a:gd name="connsiteX3" fmla="*/ 1837944 w 5486400"/>
                          <a:gd name="connsiteY3" fmla="*/ 0 h 1361527"/>
                          <a:gd name="connsiteX4" fmla="*/ 2414016 w 5486400"/>
                          <a:gd name="connsiteY4" fmla="*/ 0 h 1361527"/>
                          <a:gd name="connsiteX5" fmla="*/ 3044952 w 5486400"/>
                          <a:gd name="connsiteY5" fmla="*/ 0 h 1361527"/>
                          <a:gd name="connsiteX6" fmla="*/ 3730752 w 5486400"/>
                          <a:gd name="connsiteY6" fmla="*/ 0 h 1361527"/>
                          <a:gd name="connsiteX7" fmla="*/ 4251960 w 5486400"/>
                          <a:gd name="connsiteY7" fmla="*/ 0 h 1361527"/>
                          <a:gd name="connsiteX8" fmla="*/ 5486400 w 5486400"/>
                          <a:gd name="connsiteY8" fmla="*/ 0 h 1361527"/>
                          <a:gd name="connsiteX9" fmla="*/ 5486400 w 5486400"/>
                          <a:gd name="connsiteY9" fmla="*/ 639918 h 1361527"/>
                          <a:gd name="connsiteX10" fmla="*/ 5486400 w 5486400"/>
                          <a:gd name="connsiteY10" fmla="*/ 1361527 h 1361527"/>
                          <a:gd name="connsiteX11" fmla="*/ 4965192 w 5486400"/>
                          <a:gd name="connsiteY11" fmla="*/ 1361527 h 1361527"/>
                          <a:gd name="connsiteX12" fmla="*/ 4169664 w 5486400"/>
                          <a:gd name="connsiteY12" fmla="*/ 1361527 h 1361527"/>
                          <a:gd name="connsiteX13" fmla="*/ 3483864 w 5486400"/>
                          <a:gd name="connsiteY13" fmla="*/ 1361527 h 1361527"/>
                          <a:gd name="connsiteX14" fmla="*/ 2688336 w 5486400"/>
                          <a:gd name="connsiteY14" fmla="*/ 1361527 h 1361527"/>
                          <a:gd name="connsiteX15" fmla="*/ 2002536 w 5486400"/>
                          <a:gd name="connsiteY15" fmla="*/ 1361527 h 1361527"/>
                          <a:gd name="connsiteX16" fmla="*/ 1481328 w 5486400"/>
                          <a:gd name="connsiteY16" fmla="*/ 1361527 h 1361527"/>
                          <a:gd name="connsiteX17" fmla="*/ 795528 w 5486400"/>
                          <a:gd name="connsiteY17" fmla="*/ 1361527 h 1361527"/>
                          <a:gd name="connsiteX18" fmla="*/ 0 w 5486400"/>
                          <a:gd name="connsiteY18" fmla="*/ 1361527 h 1361527"/>
                          <a:gd name="connsiteX19" fmla="*/ 0 w 5486400"/>
                          <a:gd name="connsiteY19" fmla="*/ 721609 h 1361527"/>
                          <a:gd name="connsiteX20" fmla="*/ 0 w 5486400"/>
                          <a:gd name="connsiteY20" fmla="*/ 0 h 13615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</a:cxnLst>
                        <a:rect l="l" t="t" r="r" b="b"/>
                        <a:pathLst>
                          <a:path w="5486400" h="1361527" extrusionOk="0">
                            <a:moveTo>
                              <a:pt x="0" y="0"/>
                            </a:moveTo>
                            <a:cubicBezTo>
                              <a:pt x="126857" y="27380"/>
                              <a:pt x="354403" y="15096"/>
                              <a:pt x="576072" y="0"/>
                            </a:cubicBezTo>
                            <a:cubicBezTo>
                              <a:pt x="797741" y="-15096"/>
                              <a:pt x="944236" y="-21074"/>
                              <a:pt x="1097280" y="0"/>
                            </a:cubicBezTo>
                            <a:cubicBezTo>
                              <a:pt x="1250324" y="21074"/>
                              <a:pt x="1481391" y="-33170"/>
                              <a:pt x="1837944" y="0"/>
                            </a:cubicBezTo>
                            <a:cubicBezTo>
                              <a:pt x="2194497" y="33170"/>
                              <a:pt x="2292733" y="-13456"/>
                              <a:pt x="2414016" y="0"/>
                            </a:cubicBezTo>
                            <a:cubicBezTo>
                              <a:pt x="2535299" y="13456"/>
                              <a:pt x="2853070" y="-8777"/>
                              <a:pt x="3044952" y="0"/>
                            </a:cubicBezTo>
                            <a:cubicBezTo>
                              <a:pt x="3236834" y="8777"/>
                              <a:pt x="3488611" y="18930"/>
                              <a:pt x="3730752" y="0"/>
                            </a:cubicBezTo>
                            <a:cubicBezTo>
                              <a:pt x="3972893" y="-18930"/>
                              <a:pt x="4117187" y="-13327"/>
                              <a:pt x="4251960" y="0"/>
                            </a:cubicBezTo>
                            <a:cubicBezTo>
                              <a:pt x="4386733" y="13327"/>
                              <a:pt x="4937413" y="-18637"/>
                              <a:pt x="5486400" y="0"/>
                            </a:cubicBezTo>
                            <a:cubicBezTo>
                              <a:pt x="5461420" y="275517"/>
                              <a:pt x="5513583" y="499660"/>
                              <a:pt x="5486400" y="639918"/>
                            </a:cubicBezTo>
                            <a:cubicBezTo>
                              <a:pt x="5459217" y="780176"/>
                              <a:pt x="5458047" y="1193397"/>
                              <a:pt x="5486400" y="1361527"/>
                            </a:cubicBezTo>
                            <a:cubicBezTo>
                              <a:pt x="5241589" y="1343234"/>
                              <a:pt x="5123575" y="1371882"/>
                              <a:pt x="4965192" y="1361527"/>
                            </a:cubicBezTo>
                            <a:cubicBezTo>
                              <a:pt x="4806809" y="1351172"/>
                              <a:pt x="4528785" y="1370652"/>
                              <a:pt x="4169664" y="1361527"/>
                            </a:cubicBezTo>
                            <a:cubicBezTo>
                              <a:pt x="3810543" y="1352402"/>
                              <a:pt x="3795562" y="1349780"/>
                              <a:pt x="3483864" y="1361527"/>
                            </a:cubicBezTo>
                            <a:cubicBezTo>
                              <a:pt x="3172166" y="1373274"/>
                              <a:pt x="3060119" y="1334916"/>
                              <a:pt x="2688336" y="1361527"/>
                            </a:cubicBezTo>
                            <a:cubicBezTo>
                              <a:pt x="2316553" y="1388138"/>
                              <a:pt x="2174689" y="1341637"/>
                              <a:pt x="2002536" y="1361527"/>
                            </a:cubicBezTo>
                            <a:cubicBezTo>
                              <a:pt x="1830383" y="1381417"/>
                              <a:pt x="1613452" y="1345280"/>
                              <a:pt x="1481328" y="1361527"/>
                            </a:cubicBezTo>
                            <a:cubicBezTo>
                              <a:pt x="1349204" y="1377774"/>
                              <a:pt x="1058074" y="1375229"/>
                              <a:pt x="795528" y="1361527"/>
                            </a:cubicBezTo>
                            <a:cubicBezTo>
                              <a:pt x="532982" y="1347825"/>
                              <a:pt x="199609" y="1364620"/>
                              <a:pt x="0" y="1361527"/>
                            </a:cubicBezTo>
                            <a:cubicBezTo>
                              <a:pt x="10206" y="1053383"/>
                              <a:pt x="-8007" y="900536"/>
                              <a:pt x="0" y="721609"/>
                            </a:cubicBezTo>
                            <a:cubicBezTo>
                              <a:pt x="8007" y="542682"/>
                              <a:pt x="5464" y="33183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>
                <a:spAutoFit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sz="2400" b="0" dirty="0"/>
                  <a:t> 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−1,…,1}</m:t>
                    </m:r>
                  </m:oMath>
                </a14:m>
                <a:r>
                  <a:rPr lang="en-US" sz="2400" dirty="0"/>
                  <a:t> do: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	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𝑑𝑒𝑛𝑜𝑖𝑠𝑒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	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𝑛𝑜𝑖𝑠𝑒𝑟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459535-DA47-9BF1-769A-4A86A9400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36" y="2343568"/>
                <a:ext cx="5486400" cy="1800493"/>
              </a:xfrm>
              <a:prstGeom prst="rect">
                <a:avLst/>
              </a:prstGeom>
              <a:blipFill>
                <a:blip r:embed="rId2"/>
                <a:stretch>
                  <a:fillRect l="-1550" b="-3344"/>
                </a:stretch>
              </a:blipFill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449644732">
                      <a:custGeom>
                        <a:avLst/>
                        <a:gdLst>
                          <a:gd name="connsiteX0" fmla="*/ 0 w 5486400"/>
                          <a:gd name="connsiteY0" fmla="*/ 0 h 1361527"/>
                          <a:gd name="connsiteX1" fmla="*/ 576072 w 5486400"/>
                          <a:gd name="connsiteY1" fmla="*/ 0 h 1361527"/>
                          <a:gd name="connsiteX2" fmla="*/ 1097280 w 5486400"/>
                          <a:gd name="connsiteY2" fmla="*/ 0 h 1361527"/>
                          <a:gd name="connsiteX3" fmla="*/ 1837944 w 5486400"/>
                          <a:gd name="connsiteY3" fmla="*/ 0 h 1361527"/>
                          <a:gd name="connsiteX4" fmla="*/ 2414016 w 5486400"/>
                          <a:gd name="connsiteY4" fmla="*/ 0 h 1361527"/>
                          <a:gd name="connsiteX5" fmla="*/ 3044952 w 5486400"/>
                          <a:gd name="connsiteY5" fmla="*/ 0 h 1361527"/>
                          <a:gd name="connsiteX6" fmla="*/ 3730752 w 5486400"/>
                          <a:gd name="connsiteY6" fmla="*/ 0 h 1361527"/>
                          <a:gd name="connsiteX7" fmla="*/ 4251960 w 5486400"/>
                          <a:gd name="connsiteY7" fmla="*/ 0 h 1361527"/>
                          <a:gd name="connsiteX8" fmla="*/ 5486400 w 5486400"/>
                          <a:gd name="connsiteY8" fmla="*/ 0 h 1361527"/>
                          <a:gd name="connsiteX9" fmla="*/ 5486400 w 5486400"/>
                          <a:gd name="connsiteY9" fmla="*/ 639918 h 1361527"/>
                          <a:gd name="connsiteX10" fmla="*/ 5486400 w 5486400"/>
                          <a:gd name="connsiteY10" fmla="*/ 1361527 h 1361527"/>
                          <a:gd name="connsiteX11" fmla="*/ 4965192 w 5486400"/>
                          <a:gd name="connsiteY11" fmla="*/ 1361527 h 1361527"/>
                          <a:gd name="connsiteX12" fmla="*/ 4169664 w 5486400"/>
                          <a:gd name="connsiteY12" fmla="*/ 1361527 h 1361527"/>
                          <a:gd name="connsiteX13" fmla="*/ 3483864 w 5486400"/>
                          <a:gd name="connsiteY13" fmla="*/ 1361527 h 1361527"/>
                          <a:gd name="connsiteX14" fmla="*/ 2688336 w 5486400"/>
                          <a:gd name="connsiteY14" fmla="*/ 1361527 h 1361527"/>
                          <a:gd name="connsiteX15" fmla="*/ 2002536 w 5486400"/>
                          <a:gd name="connsiteY15" fmla="*/ 1361527 h 1361527"/>
                          <a:gd name="connsiteX16" fmla="*/ 1481328 w 5486400"/>
                          <a:gd name="connsiteY16" fmla="*/ 1361527 h 1361527"/>
                          <a:gd name="connsiteX17" fmla="*/ 795528 w 5486400"/>
                          <a:gd name="connsiteY17" fmla="*/ 1361527 h 1361527"/>
                          <a:gd name="connsiteX18" fmla="*/ 0 w 5486400"/>
                          <a:gd name="connsiteY18" fmla="*/ 1361527 h 1361527"/>
                          <a:gd name="connsiteX19" fmla="*/ 0 w 5486400"/>
                          <a:gd name="connsiteY19" fmla="*/ 721609 h 1361527"/>
                          <a:gd name="connsiteX20" fmla="*/ 0 w 5486400"/>
                          <a:gd name="connsiteY20" fmla="*/ 0 h 13615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</a:cxnLst>
                        <a:rect l="l" t="t" r="r" b="b"/>
                        <a:pathLst>
                          <a:path w="5486400" h="1361527" extrusionOk="0">
                            <a:moveTo>
                              <a:pt x="0" y="0"/>
                            </a:moveTo>
                            <a:cubicBezTo>
                              <a:pt x="126857" y="27380"/>
                              <a:pt x="354403" y="15096"/>
                              <a:pt x="576072" y="0"/>
                            </a:cubicBezTo>
                            <a:cubicBezTo>
                              <a:pt x="797741" y="-15096"/>
                              <a:pt x="944236" y="-21074"/>
                              <a:pt x="1097280" y="0"/>
                            </a:cubicBezTo>
                            <a:cubicBezTo>
                              <a:pt x="1250324" y="21074"/>
                              <a:pt x="1481391" y="-33170"/>
                              <a:pt x="1837944" y="0"/>
                            </a:cubicBezTo>
                            <a:cubicBezTo>
                              <a:pt x="2194497" y="33170"/>
                              <a:pt x="2292733" y="-13456"/>
                              <a:pt x="2414016" y="0"/>
                            </a:cubicBezTo>
                            <a:cubicBezTo>
                              <a:pt x="2535299" y="13456"/>
                              <a:pt x="2853070" y="-8777"/>
                              <a:pt x="3044952" y="0"/>
                            </a:cubicBezTo>
                            <a:cubicBezTo>
                              <a:pt x="3236834" y="8777"/>
                              <a:pt x="3488611" y="18930"/>
                              <a:pt x="3730752" y="0"/>
                            </a:cubicBezTo>
                            <a:cubicBezTo>
                              <a:pt x="3972893" y="-18930"/>
                              <a:pt x="4117187" y="-13327"/>
                              <a:pt x="4251960" y="0"/>
                            </a:cubicBezTo>
                            <a:cubicBezTo>
                              <a:pt x="4386733" y="13327"/>
                              <a:pt x="4937413" y="-18637"/>
                              <a:pt x="5486400" y="0"/>
                            </a:cubicBezTo>
                            <a:cubicBezTo>
                              <a:pt x="5461420" y="275517"/>
                              <a:pt x="5513583" y="499660"/>
                              <a:pt x="5486400" y="639918"/>
                            </a:cubicBezTo>
                            <a:cubicBezTo>
                              <a:pt x="5459217" y="780176"/>
                              <a:pt x="5458047" y="1193397"/>
                              <a:pt x="5486400" y="1361527"/>
                            </a:cubicBezTo>
                            <a:cubicBezTo>
                              <a:pt x="5241589" y="1343234"/>
                              <a:pt x="5123575" y="1371882"/>
                              <a:pt x="4965192" y="1361527"/>
                            </a:cubicBezTo>
                            <a:cubicBezTo>
                              <a:pt x="4806809" y="1351172"/>
                              <a:pt x="4528785" y="1370652"/>
                              <a:pt x="4169664" y="1361527"/>
                            </a:cubicBezTo>
                            <a:cubicBezTo>
                              <a:pt x="3810543" y="1352402"/>
                              <a:pt x="3795562" y="1349780"/>
                              <a:pt x="3483864" y="1361527"/>
                            </a:cubicBezTo>
                            <a:cubicBezTo>
                              <a:pt x="3172166" y="1373274"/>
                              <a:pt x="3060119" y="1334916"/>
                              <a:pt x="2688336" y="1361527"/>
                            </a:cubicBezTo>
                            <a:cubicBezTo>
                              <a:pt x="2316553" y="1388138"/>
                              <a:pt x="2174689" y="1341637"/>
                              <a:pt x="2002536" y="1361527"/>
                            </a:cubicBezTo>
                            <a:cubicBezTo>
                              <a:pt x="1830383" y="1381417"/>
                              <a:pt x="1613452" y="1345280"/>
                              <a:pt x="1481328" y="1361527"/>
                            </a:cubicBezTo>
                            <a:cubicBezTo>
                              <a:pt x="1349204" y="1377774"/>
                              <a:pt x="1058074" y="1375229"/>
                              <a:pt x="795528" y="1361527"/>
                            </a:cubicBezTo>
                            <a:cubicBezTo>
                              <a:pt x="532982" y="1347825"/>
                              <a:pt x="199609" y="1364620"/>
                              <a:pt x="0" y="1361527"/>
                            </a:cubicBezTo>
                            <a:cubicBezTo>
                              <a:pt x="10206" y="1053383"/>
                              <a:pt x="-8007" y="900536"/>
                              <a:pt x="0" y="721609"/>
                            </a:cubicBezTo>
                            <a:cubicBezTo>
                              <a:pt x="8007" y="542682"/>
                              <a:pt x="5464" y="33183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11588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AC541-93FE-7560-E2F5-FD446C062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how do we sample?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03BCF-F991-69F3-A23C-8936D6D3E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8864-39AC-48F6-BBB9-1341B586C33C}" type="slidenum">
              <a:rPr lang="en-NL" smtClean="0"/>
              <a:pPr/>
              <a:t>38</a:t>
            </a:fld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459535-DA47-9BF1-769A-4A86A9400745}"/>
                  </a:ext>
                </a:extLst>
              </p:cNvPr>
              <p:cNvSpPr txBox="1"/>
              <p:nvPr/>
            </p:nvSpPr>
            <p:spPr>
              <a:xfrm>
                <a:off x="1050636" y="2343568"/>
                <a:ext cx="5486400" cy="2360646"/>
              </a:xfrm>
              <a:prstGeom prst="rect">
                <a:avLst/>
              </a:prstGeom>
              <a:solidFill>
                <a:schemeClr val="accent5"/>
              </a:solidFill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449644732">
                      <a:custGeom>
                        <a:avLst/>
                        <a:gdLst>
                          <a:gd name="connsiteX0" fmla="*/ 0 w 5486400"/>
                          <a:gd name="connsiteY0" fmla="*/ 0 h 1361527"/>
                          <a:gd name="connsiteX1" fmla="*/ 576072 w 5486400"/>
                          <a:gd name="connsiteY1" fmla="*/ 0 h 1361527"/>
                          <a:gd name="connsiteX2" fmla="*/ 1097280 w 5486400"/>
                          <a:gd name="connsiteY2" fmla="*/ 0 h 1361527"/>
                          <a:gd name="connsiteX3" fmla="*/ 1837944 w 5486400"/>
                          <a:gd name="connsiteY3" fmla="*/ 0 h 1361527"/>
                          <a:gd name="connsiteX4" fmla="*/ 2414016 w 5486400"/>
                          <a:gd name="connsiteY4" fmla="*/ 0 h 1361527"/>
                          <a:gd name="connsiteX5" fmla="*/ 3044952 w 5486400"/>
                          <a:gd name="connsiteY5" fmla="*/ 0 h 1361527"/>
                          <a:gd name="connsiteX6" fmla="*/ 3730752 w 5486400"/>
                          <a:gd name="connsiteY6" fmla="*/ 0 h 1361527"/>
                          <a:gd name="connsiteX7" fmla="*/ 4251960 w 5486400"/>
                          <a:gd name="connsiteY7" fmla="*/ 0 h 1361527"/>
                          <a:gd name="connsiteX8" fmla="*/ 5486400 w 5486400"/>
                          <a:gd name="connsiteY8" fmla="*/ 0 h 1361527"/>
                          <a:gd name="connsiteX9" fmla="*/ 5486400 w 5486400"/>
                          <a:gd name="connsiteY9" fmla="*/ 639918 h 1361527"/>
                          <a:gd name="connsiteX10" fmla="*/ 5486400 w 5486400"/>
                          <a:gd name="connsiteY10" fmla="*/ 1361527 h 1361527"/>
                          <a:gd name="connsiteX11" fmla="*/ 4965192 w 5486400"/>
                          <a:gd name="connsiteY11" fmla="*/ 1361527 h 1361527"/>
                          <a:gd name="connsiteX12" fmla="*/ 4169664 w 5486400"/>
                          <a:gd name="connsiteY12" fmla="*/ 1361527 h 1361527"/>
                          <a:gd name="connsiteX13" fmla="*/ 3483864 w 5486400"/>
                          <a:gd name="connsiteY13" fmla="*/ 1361527 h 1361527"/>
                          <a:gd name="connsiteX14" fmla="*/ 2688336 w 5486400"/>
                          <a:gd name="connsiteY14" fmla="*/ 1361527 h 1361527"/>
                          <a:gd name="connsiteX15" fmla="*/ 2002536 w 5486400"/>
                          <a:gd name="connsiteY15" fmla="*/ 1361527 h 1361527"/>
                          <a:gd name="connsiteX16" fmla="*/ 1481328 w 5486400"/>
                          <a:gd name="connsiteY16" fmla="*/ 1361527 h 1361527"/>
                          <a:gd name="connsiteX17" fmla="*/ 795528 w 5486400"/>
                          <a:gd name="connsiteY17" fmla="*/ 1361527 h 1361527"/>
                          <a:gd name="connsiteX18" fmla="*/ 0 w 5486400"/>
                          <a:gd name="connsiteY18" fmla="*/ 1361527 h 1361527"/>
                          <a:gd name="connsiteX19" fmla="*/ 0 w 5486400"/>
                          <a:gd name="connsiteY19" fmla="*/ 721609 h 1361527"/>
                          <a:gd name="connsiteX20" fmla="*/ 0 w 5486400"/>
                          <a:gd name="connsiteY20" fmla="*/ 0 h 13615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</a:cxnLst>
                        <a:rect l="l" t="t" r="r" b="b"/>
                        <a:pathLst>
                          <a:path w="5486400" h="1361527" extrusionOk="0">
                            <a:moveTo>
                              <a:pt x="0" y="0"/>
                            </a:moveTo>
                            <a:cubicBezTo>
                              <a:pt x="126857" y="27380"/>
                              <a:pt x="354403" y="15096"/>
                              <a:pt x="576072" y="0"/>
                            </a:cubicBezTo>
                            <a:cubicBezTo>
                              <a:pt x="797741" y="-15096"/>
                              <a:pt x="944236" y="-21074"/>
                              <a:pt x="1097280" y="0"/>
                            </a:cubicBezTo>
                            <a:cubicBezTo>
                              <a:pt x="1250324" y="21074"/>
                              <a:pt x="1481391" y="-33170"/>
                              <a:pt x="1837944" y="0"/>
                            </a:cubicBezTo>
                            <a:cubicBezTo>
                              <a:pt x="2194497" y="33170"/>
                              <a:pt x="2292733" y="-13456"/>
                              <a:pt x="2414016" y="0"/>
                            </a:cubicBezTo>
                            <a:cubicBezTo>
                              <a:pt x="2535299" y="13456"/>
                              <a:pt x="2853070" y="-8777"/>
                              <a:pt x="3044952" y="0"/>
                            </a:cubicBezTo>
                            <a:cubicBezTo>
                              <a:pt x="3236834" y="8777"/>
                              <a:pt x="3488611" y="18930"/>
                              <a:pt x="3730752" y="0"/>
                            </a:cubicBezTo>
                            <a:cubicBezTo>
                              <a:pt x="3972893" y="-18930"/>
                              <a:pt x="4117187" y="-13327"/>
                              <a:pt x="4251960" y="0"/>
                            </a:cubicBezTo>
                            <a:cubicBezTo>
                              <a:pt x="4386733" y="13327"/>
                              <a:pt x="4937413" y="-18637"/>
                              <a:pt x="5486400" y="0"/>
                            </a:cubicBezTo>
                            <a:cubicBezTo>
                              <a:pt x="5461420" y="275517"/>
                              <a:pt x="5513583" y="499660"/>
                              <a:pt x="5486400" y="639918"/>
                            </a:cubicBezTo>
                            <a:cubicBezTo>
                              <a:pt x="5459217" y="780176"/>
                              <a:pt x="5458047" y="1193397"/>
                              <a:pt x="5486400" y="1361527"/>
                            </a:cubicBezTo>
                            <a:cubicBezTo>
                              <a:pt x="5241589" y="1343234"/>
                              <a:pt x="5123575" y="1371882"/>
                              <a:pt x="4965192" y="1361527"/>
                            </a:cubicBezTo>
                            <a:cubicBezTo>
                              <a:pt x="4806809" y="1351172"/>
                              <a:pt x="4528785" y="1370652"/>
                              <a:pt x="4169664" y="1361527"/>
                            </a:cubicBezTo>
                            <a:cubicBezTo>
                              <a:pt x="3810543" y="1352402"/>
                              <a:pt x="3795562" y="1349780"/>
                              <a:pt x="3483864" y="1361527"/>
                            </a:cubicBezTo>
                            <a:cubicBezTo>
                              <a:pt x="3172166" y="1373274"/>
                              <a:pt x="3060119" y="1334916"/>
                              <a:pt x="2688336" y="1361527"/>
                            </a:cubicBezTo>
                            <a:cubicBezTo>
                              <a:pt x="2316553" y="1388138"/>
                              <a:pt x="2174689" y="1341637"/>
                              <a:pt x="2002536" y="1361527"/>
                            </a:cubicBezTo>
                            <a:cubicBezTo>
                              <a:pt x="1830383" y="1381417"/>
                              <a:pt x="1613452" y="1345280"/>
                              <a:pt x="1481328" y="1361527"/>
                            </a:cubicBezTo>
                            <a:cubicBezTo>
                              <a:pt x="1349204" y="1377774"/>
                              <a:pt x="1058074" y="1375229"/>
                              <a:pt x="795528" y="1361527"/>
                            </a:cubicBezTo>
                            <a:cubicBezTo>
                              <a:pt x="532982" y="1347825"/>
                              <a:pt x="199609" y="1364620"/>
                              <a:pt x="0" y="1361527"/>
                            </a:cubicBezTo>
                            <a:cubicBezTo>
                              <a:pt x="10206" y="1053383"/>
                              <a:pt x="-8007" y="900536"/>
                              <a:pt x="0" y="721609"/>
                            </a:cubicBezTo>
                            <a:cubicBezTo>
                              <a:pt x="8007" y="542682"/>
                              <a:pt x="5464" y="33183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>
                <a:spAutoFit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sz="2400" b="0" dirty="0"/>
                  <a:t> 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−1,…,1}</m:t>
                    </m:r>
                  </m:oMath>
                </a14:m>
                <a:r>
                  <a:rPr lang="en-US" sz="2400" dirty="0"/>
                  <a:t> do: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𝑑𝑒𝑛𝑜𝑖𝑠𝑒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(0,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ra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ra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459535-DA47-9BF1-769A-4A86A9400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36" y="2343568"/>
                <a:ext cx="5486400" cy="2360646"/>
              </a:xfrm>
              <a:prstGeom prst="rect">
                <a:avLst/>
              </a:prstGeom>
              <a:blipFill>
                <a:blip r:embed="rId2"/>
                <a:stretch>
                  <a:fillRect l="-1550"/>
                </a:stretch>
              </a:blipFill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449644732">
                      <a:custGeom>
                        <a:avLst/>
                        <a:gdLst>
                          <a:gd name="connsiteX0" fmla="*/ 0 w 5486400"/>
                          <a:gd name="connsiteY0" fmla="*/ 0 h 1361527"/>
                          <a:gd name="connsiteX1" fmla="*/ 576072 w 5486400"/>
                          <a:gd name="connsiteY1" fmla="*/ 0 h 1361527"/>
                          <a:gd name="connsiteX2" fmla="*/ 1097280 w 5486400"/>
                          <a:gd name="connsiteY2" fmla="*/ 0 h 1361527"/>
                          <a:gd name="connsiteX3" fmla="*/ 1837944 w 5486400"/>
                          <a:gd name="connsiteY3" fmla="*/ 0 h 1361527"/>
                          <a:gd name="connsiteX4" fmla="*/ 2414016 w 5486400"/>
                          <a:gd name="connsiteY4" fmla="*/ 0 h 1361527"/>
                          <a:gd name="connsiteX5" fmla="*/ 3044952 w 5486400"/>
                          <a:gd name="connsiteY5" fmla="*/ 0 h 1361527"/>
                          <a:gd name="connsiteX6" fmla="*/ 3730752 w 5486400"/>
                          <a:gd name="connsiteY6" fmla="*/ 0 h 1361527"/>
                          <a:gd name="connsiteX7" fmla="*/ 4251960 w 5486400"/>
                          <a:gd name="connsiteY7" fmla="*/ 0 h 1361527"/>
                          <a:gd name="connsiteX8" fmla="*/ 5486400 w 5486400"/>
                          <a:gd name="connsiteY8" fmla="*/ 0 h 1361527"/>
                          <a:gd name="connsiteX9" fmla="*/ 5486400 w 5486400"/>
                          <a:gd name="connsiteY9" fmla="*/ 639918 h 1361527"/>
                          <a:gd name="connsiteX10" fmla="*/ 5486400 w 5486400"/>
                          <a:gd name="connsiteY10" fmla="*/ 1361527 h 1361527"/>
                          <a:gd name="connsiteX11" fmla="*/ 4965192 w 5486400"/>
                          <a:gd name="connsiteY11" fmla="*/ 1361527 h 1361527"/>
                          <a:gd name="connsiteX12" fmla="*/ 4169664 w 5486400"/>
                          <a:gd name="connsiteY12" fmla="*/ 1361527 h 1361527"/>
                          <a:gd name="connsiteX13" fmla="*/ 3483864 w 5486400"/>
                          <a:gd name="connsiteY13" fmla="*/ 1361527 h 1361527"/>
                          <a:gd name="connsiteX14" fmla="*/ 2688336 w 5486400"/>
                          <a:gd name="connsiteY14" fmla="*/ 1361527 h 1361527"/>
                          <a:gd name="connsiteX15" fmla="*/ 2002536 w 5486400"/>
                          <a:gd name="connsiteY15" fmla="*/ 1361527 h 1361527"/>
                          <a:gd name="connsiteX16" fmla="*/ 1481328 w 5486400"/>
                          <a:gd name="connsiteY16" fmla="*/ 1361527 h 1361527"/>
                          <a:gd name="connsiteX17" fmla="*/ 795528 w 5486400"/>
                          <a:gd name="connsiteY17" fmla="*/ 1361527 h 1361527"/>
                          <a:gd name="connsiteX18" fmla="*/ 0 w 5486400"/>
                          <a:gd name="connsiteY18" fmla="*/ 1361527 h 1361527"/>
                          <a:gd name="connsiteX19" fmla="*/ 0 w 5486400"/>
                          <a:gd name="connsiteY19" fmla="*/ 721609 h 1361527"/>
                          <a:gd name="connsiteX20" fmla="*/ 0 w 5486400"/>
                          <a:gd name="connsiteY20" fmla="*/ 0 h 13615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</a:cxnLst>
                        <a:rect l="l" t="t" r="r" b="b"/>
                        <a:pathLst>
                          <a:path w="5486400" h="1361527" extrusionOk="0">
                            <a:moveTo>
                              <a:pt x="0" y="0"/>
                            </a:moveTo>
                            <a:cubicBezTo>
                              <a:pt x="126857" y="27380"/>
                              <a:pt x="354403" y="15096"/>
                              <a:pt x="576072" y="0"/>
                            </a:cubicBezTo>
                            <a:cubicBezTo>
                              <a:pt x="797741" y="-15096"/>
                              <a:pt x="944236" y="-21074"/>
                              <a:pt x="1097280" y="0"/>
                            </a:cubicBezTo>
                            <a:cubicBezTo>
                              <a:pt x="1250324" y="21074"/>
                              <a:pt x="1481391" y="-33170"/>
                              <a:pt x="1837944" y="0"/>
                            </a:cubicBezTo>
                            <a:cubicBezTo>
                              <a:pt x="2194497" y="33170"/>
                              <a:pt x="2292733" y="-13456"/>
                              <a:pt x="2414016" y="0"/>
                            </a:cubicBezTo>
                            <a:cubicBezTo>
                              <a:pt x="2535299" y="13456"/>
                              <a:pt x="2853070" y="-8777"/>
                              <a:pt x="3044952" y="0"/>
                            </a:cubicBezTo>
                            <a:cubicBezTo>
                              <a:pt x="3236834" y="8777"/>
                              <a:pt x="3488611" y="18930"/>
                              <a:pt x="3730752" y="0"/>
                            </a:cubicBezTo>
                            <a:cubicBezTo>
                              <a:pt x="3972893" y="-18930"/>
                              <a:pt x="4117187" y="-13327"/>
                              <a:pt x="4251960" y="0"/>
                            </a:cubicBezTo>
                            <a:cubicBezTo>
                              <a:pt x="4386733" y="13327"/>
                              <a:pt x="4937413" y="-18637"/>
                              <a:pt x="5486400" y="0"/>
                            </a:cubicBezTo>
                            <a:cubicBezTo>
                              <a:pt x="5461420" y="275517"/>
                              <a:pt x="5513583" y="499660"/>
                              <a:pt x="5486400" y="639918"/>
                            </a:cubicBezTo>
                            <a:cubicBezTo>
                              <a:pt x="5459217" y="780176"/>
                              <a:pt x="5458047" y="1193397"/>
                              <a:pt x="5486400" y="1361527"/>
                            </a:cubicBezTo>
                            <a:cubicBezTo>
                              <a:pt x="5241589" y="1343234"/>
                              <a:pt x="5123575" y="1371882"/>
                              <a:pt x="4965192" y="1361527"/>
                            </a:cubicBezTo>
                            <a:cubicBezTo>
                              <a:pt x="4806809" y="1351172"/>
                              <a:pt x="4528785" y="1370652"/>
                              <a:pt x="4169664" y="1361527"/>
                            </a:cubicBezTo>
                            <a:cubicBezTo>
                              <a:pt x="3810543" y="1352402"/>
                              <a:pt x="3795562" y="1349780"/>
                              <a:pt x="3483864" y="1361527"/>
                            </a:cubicBezTo>
                            <a:cubicBezTo>
                              <a:pt x="3172166" y="1373274"/>
                              <a:pt x="3060119" y="1334916"/>
                              <a:pt x="2688336" y="1361527"/>
                            </a:cubicBezTo>
                            <a:cubicBezTo>
                              <a:pt x="2316553" y="1388138"/>
                              <a:pt x="2174689" y="1341637"/>
                              <a:pt x="2002536" y="1361527"/>
                            </a:cubicBezTo>
                            <a:cubicBezTo>
                              <a:pt x="1830383" y="1381417"/>
                              <a:pt x="1613452" y="1345280"/>
                              <a:pt x="1481328" y="1361527"/>
                            </a:cubicBezTo>
                            <a:cubicBezTo>
                              <a:pt x="1349204" y="1377774"/>
                              <a:pt x="1058074" y="1375229"/>
                              <a:pt x="795528" y="1361527"/>
                            </a:cubicBezTo>
                            <a:cubicBezTo>
                              <a:pt x="532982" y="1347825"/>
                              <a:pt x="199609" y="1364620"/>
                              <a:pt x="0" y="1361527"/>
                            </a:cubicBezTo>
                            <a:cubicBezTo>
                              <a:pt x="10206" y="1053383"/>
                              <a:pt x="-8007" y="900536"/>
                              <a:pt x="0" y="721609"/>
                            </a:cubicBezTo>
                            <a:cubicBezTo>
                              <a:pt x="8007" y="542682"/>
                              <a:pt x="5464" y="33183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63751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AC541-93FE-7560-E2F5-FD446C062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and score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03BCF-F991-69F3-A23C-8936D6D3E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8864-39AC-48F6-BBB9-1341B586C33C}" type="slidenum">
              <a:rPr lang="en-NL" smtClean="0"/>
              <a:pPr/>
              <a:t>39</a:t>
            </a:fld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459535-DA47-9BF1-769A-4A86A9400745}"/>
                  </a:ext>
                </a:extLst>
              </p:cNvPr>
              <p:cNvSpPr txBox="1"/>
              <p:nvPr/>
            </p:nvSpPr>
            <p:spPr>
              <a:xfrm>
                <a:off x="838200" y="2334332"/>
                <a:ext cx="5486400" cy="2360646"/>
              </a:xfrm>
              <a:prstGeom prst="rect">
                <a:avLst/>
              </a:prstGeom>
              <a:solidFill>
                <a:schemeClr val="accent5"/>
              </a:solidFill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449644732">
                      <a:custGeom>
                        <a:avLst/>
                        <a:gdLst>
                          <a:gd name="connsiteX0" fmla="*/ 0 w 5486400"/>
                          <a:gd name="connsiteY0" fmla="*/ 0 h 1361527"/>
                          <a:gd name="connsiteX1" fmla="*/ 576072 w 5486400"/>
                          <a:gd name="connsiteY1" fmla="*/ 0 h 1361527"/>
                          <a:gd name="connsiteX2" fmla="*/ 1097280 w 5486400"/>
                          <a:gd name="connsiteY2" fmla="*/ 0 h 1361527"/>
                          <a:gd name="connsiteX3" fmla="*/ 1837944 w 5486400"/>
                          <a:gd name="connsiteY3" fmla="*/ 0 h 1361527"/>
                          <a:gd name="connsiteX4" fmla="*/ 2414016 w 5486400"/>
                          <a:gd name="connsiteY4" fmla="*/ 0 h 1361527"/>
                          <a:gd name="connsiteX5" fmla="*/ 3044952 w 5486400"/>
                          <a:gd name="connsiteY5" fmla="*/ 0 h 1361527"/>
                          <a:gd name="connsiteX6" fmla="*/ 3730752 w 5486400"/>
                          <a:gd name="connsiteY6" fmla="*/ 0 h 1361527"/>
                          <a:gd name="connsiteX7" fmla="*/ 4251960 w 5486400"/>
                          <a:gd name="connsiteY7" fmla="*/ 0 h 1361527"/>
                          <a:gd name="connsiteX8" fmla="*/ 5486400 w 5486400"/>
                          <a:gd name="connsiteY8" fmla="*/ 0 h 1361527"/>
                          <a:gd name="connsiteX9" fmla="*/ 5486400 w 5486400"/>
                          <a:gd name="connsiteY9" fmla="*/ 639918 h 1361527"/>
                          <a:gd name="connsiteX10" fmla="*/ 5486400 w 5486400"/>
                          <a:gd name="connsiteY10" fmla="*/ 1361527 h 1361527"/>
                          <a:gd name="connsiteX11" fmla="*/ 4965192 w 5486400"/>
                          <a:gd name="connsiteY11" fmla="*/ 1361527 h 1361527"/>
                          <a:gd name="connsiteX12" fmla="*/ 4169664 w 5486400"/>
                          <a:gd name="connsiteY12" fmla="*/ 1361527 h 1361527"/>
                          <a:gd name="connsiteX13" fmla="*/ 3483864 w 5486400"/>
                          <a:gd name="connsiteY13" fmla="*/ 1361527 h 1361527"/>
                          <a:gd name="connsiteX14" fmla="*/ 2688336 w 5486400"/>
                          <a:gd name="connsiteY14" fmla="*/ 1361527 h 1361527"/>
                          <a:gd name="connsiteX15" fmla="*/ 2002536 w 5486400"/>
                          <a:gd name="connsiteY15" fmla="*/ 1361527 h 1361527"/>
                          <a:gd name="connsiteX16" fmla="*/ 1481328 w 5486400"/>
                          <a:gd name="connsiteY16" fmla="*/ 1361527 h 1361527"/>
                          <a:gd name="connsiteX17" fmla="*/ 795528 w 5486400"/>
                          <a:gd name="connsiteY17" fmla="*/ 1361527 h 1361527"/>
                          <a:gd name="connsiteX18" fmla="*/ 0 w 5486400"/>
                          <a:gd name="connsiteY18" fmla="*/ 1361527 h 1361527"/>
                          <a:gd name="connsiteX19" fmla="*/ 0 w 5486400"/>
                          <a:gd name="connsiteY19" fmla="*/ 721609 h 1361527"/>
                          <a:gd name="connsiteX20" fmla="*/ 0 w 5486400"/>
                          <a:gd name="connsiteY20" fmla="*/ 0 h 13615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</a:cxnLst>
                        <a:rect l="l" t="t" r="r" b="b"/>
                        <a:pathLst>
                          <a:path w="5486400" h="1361527" extrusionOk="0">
                            <a:moveTo>
                              <a:pt x="0" y="0"/>
                            </a:moveTo>
                            <a:cubicBezTo>
                              <a:pt x="126857" y="27380"/>
                              <a:pt x="354403" y="15096"/>
                              <a:pt x="576072" y="0"/>
                            </a:cubicBezTo>
                            <a:cubicBezTo>
                              <a:pt x="797741" y="-15096"/>
                              <a:pt x="944236" y="-21074"/>
                              <a:pt x="1097280" y="0"/>
                            </a:cubicBezTo>
                            <a:cubicBezTo>
                              <a:pt x="1250324" y="21074"/>
                              <a:pt x="1481391" y="-33170"/>
                              <a:pt x="1837944" y="0"/>
                            </a:cubicBezTo>
                            <a:cubicBezTo>
                              <a:pt x="2194497" y="33170"/>
                              <a:pt x="2292733" y="-13456"/>
                              <a:pt x="2414016" y="0"/>
                            </a:cubicBezTo>
                            <a:cubicBezTo>
                              <a:pt x="2535299" y="13456"/>
                              <a:pt x="2853070" y="-8777"/>
                              <a:pt x="3044952" y="0"/>
                            </a:cubicBezTo>
                            <a:cubicBezTo>
                              <a:pt x="3236834" y="8777"/>
                              <a:pt x="3488611" y="18930"/>
                              <a:pt x="3730752" y="0"/>
                            </a:cubicBezTo>
                            <a:cubicBezTo>
                              <a:pt x="3972893" y="-18930"/>
                              <a:pt x="4117187" y="-13327"/>
                              <a:pt x="4251960" y="0"/>
                            </a:cubicBezTo>
                            <a:cubicBezTo>
                              <a:pt x="4386733" y="13327"/>
                              <a:pt x="4937413" y="-18637"/>
                              <a:pt x="5486400" y="0"/>
                            </a:cubicBezTo>
                            <a:cubicBezTo>
                              <a:pt x="5461420" y="275517"/>
                              <a:pt x="5513583" y="499660"/>
                              <a:pt x="5486400" y="639918"/>
                            </a:cubicBezTo>
                            <a:cubicBezTo>
                              <a:pt x="5459217" y="780176"/>
                              <a:pt x="5458047" y="1193397"/>
                              <a:pt x="5486400" y="1361527"/>
                            </a:cubicBezTo>
                            <a:cubicBezTo>
                              <a:pt x="5241589" y="1343234"/>
                              <a:pt x="5123575" y="1371882"/>
                              <a:pt x="4965192" y="1361527"/>
                            </a:cubicBezTo>
                            <a:cubicBezTo>
                              <a:pt x="4806809" y="1351172"/>
                              <a:pt x="4528785" y="1370652"/>
                              <a:pt x="4169664" y="1361527"/>
                            </a:cubicBezTo>
                            <a:cubicBezTo>
                              <a:pt x="3810543" y="1352402"/>
                              <a:pt x="3795562" y="1349780"/>
                              <a:pt x="3483864" y="1361527"/>
                            </a:cubicBezTo>
                            <a:cubicBezTo>
                              <a:pt x="3172166" y="1373274"/>
                              <a:pt x="3060119" y="1334916"/>
                              <a:pt x="2688336" y="1361527"/>
                            </a:cubicBezTo>
                            <a:cubicBezTo>
                              <a:pt x="2316553" y="1388138"/>
                              <a:pt x="2174689" y="1341637"/>
                              <a:pt x="2002536" y="1361527"/>
                            </a:cubicBezTo>
                            <a:cubicBezTo>
                              <a:pt x="1830383" y="1381417"/>
                              <a:pt x="1613452" y="1345280"/>
                              <a:pt x="1481328" y="1361527"/>
                            </a:cubicBezTo>
                            <a:cubicBezTo>
                              <a:pt x="1349204" y="1377774"/>
                              <a:pt x="1058074" y="1375229"/>
                              <a:pt x="795528" y="1361527"/>
                            </a:cubicBezTo>
                            <a:cubicBezTo>
                              <a:pt x="532982" y="1347825"/>
                              <a:pt x="199609" y="1364620"/>
                              <a:pt x="0" y="1361527"/>
                            </a:cubicBezTo>
                            <a:cubicBezTo>
                              <a:pt x="10206" y="1053383"/>
                              <a:pt x="-8007" y="900536"/>
                              <a:pt x="0" y="721609"/>
                            </a:cubicBezTo>
                            <a:cubicBezTo>
                              <a:pt x="8007" y="542682"/>
                              <a:pt x="5464" y="33183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>
                <a:spAutoFit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sz="2400" b="0" dirty="0"/>
                  <a:t> 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−1,…,1}</m:t>
                    </m:r>
                  </m:oMath>
                </a14:m>
                <a:r>
                  <a:rPr lang="en-US" sz="2400" dirty="0"/>
                  <a:t> do: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𝑑𝑒𝑛𝑜𝑖𝑠𝑒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(0,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ra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ra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459535-DA47-9BF1-769A-4A86A9400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34332"/>
                <a:ext cx="5486400" cy="2360646"/>
              </a:xfrm>
              <a:prstGeom prst="rect">
                <a:avLst/>
              </a:prstGeom>
              <a:blipFill>
                <a:blip r:embed="rId2"/>
                <a:stretch>
                  <a:fillRect l="-1661"/>
                </a:stretch>
              </a:blipFill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449644732">
                      <a:custGeom>
                        <a:avLst/>
                        <a:gdLst>
                          <a:gd name="connsiteX0" fmla="*/ 0 w 5486400"/>
                          <a:gd name="connsiteY0" fmla="*/ 0 h 1361527"/>
                          <a:gd name="connsiteX1" fmla="*/ 576072 w 5486400"/>
                          <a:gd name="connsiteY1" fmla="*/ 0 h 1361527"/>
                          <a:gd name="connsiteX2" fmla="*/ 1097280 w 5486400"/>
                          <a:gd name="connsiteY2" fmla="*/ 0 h 1361527"/>
                          <a:gd name="connsiteX3" fmla="*/ 1837944 w 5486400"/>
                          <a:gd name="connsiteY3" fmla="*/ 0 h 1361527"/>
                          <a:gd name="connsiteX4" fmla="*/ 2414016 w 5486400"/>
                          <a:gd name="connsiteY4" fmla="*/ 0 h 1361527"/>
                          <a:gd name="connsiteX5" fmla="*/ 3044952 w 5486400"/>
                          <a:gd name="connsiteY5" fmla="*/ 0 h 1361527"/>
                          <a:gd name="connsiteX6" fmla="*/ 3730752 w 5486400"/>
                          <a:gd name="connsiteY6" fmla="*/ 0 h 1361527"/>
                          <a:gd name="connsiteX7" fmla="*/ 4251960 w 5486400"/>
                          <a:gd name="connsiteY7" fmla="*/ 0 h 1361527"/>
                          <a:gd name="connsiteX8" fmla="*/ 5486400 w 5486400"/>
                          <a:gd name="connsiteY8" fmla="*/ 0 h 1361527"/>
                          <a:gd name="connsiteX9" fmla="*/ 5486400 w 5486400"/>
                          <a:gd name="connsiteY9" fmla="*/ 639918 h 1361527"/>
                          <a:gd name="connsiteX10" fmla="*/ 5486400 w 5486400"/>
                          <a:gd name="connsiteY10" fmla="*/ 1361527 h 1361527"/>
                          <a:gd name="connsiteX11" fmla="*/ 4965192 w 5486400"/>
                          <a:gd name="connsiteY11" fmla="*/ 1361527 h 1361527"/>
                          <a:gd name="connsiteX12" fmla="*/ 4169664 w 5486400"/>
                          <a:gd name="connsiteY12" fmla="*/ 1361527 h 1361527"/>
                          <a:gd name="connsiteX13" fmla="*/ 3483864 w 5486400"/>
                          <a:gd name="connsiteY13" fmla="*/ 1361527 h 1361527"/>
                          <a:gd name="connsiteX14" fmla="*/ 2688336 w 5486400"/>
                          <a:gd name="connsiteY14" fmla="*/ 1361527 h 1361527"/>
                          <a:gd name="connsiteX15" fmla="*/ 2002536 w 5486400"/>
                          <a:gd name="connsiteY15" fmla="*/ 1361527 h 1361527"/>
                          <a:gd name="connsiteX16" fmla="*/ 1481328 w 5486400"/>
                          <a:gd name="connsiteY16" fmla="*/ 1361527 h 1361527"/>
                          <a:gd name="connsiteX17" fmla="*/ 795528 w 5486400"/>
                          <a:gd name="connsiteY17" fmla="*/ 1361527 h 1361527"/>
                          <a:gd name="connsiteX18" fmla="*/ 0 w 5486400"/>
                          <a:gd name="connsiteY18" fmla="*/ 1361527 h 1361527"/>
                          <a:gd name="connsiteX19" fmla="*/ 0 w 5486400"/>
                          <a:gd name="connsiteY19" fmla="*/ 721609 h 1361527"/>
                          <a:gd name="connsiteX20" fmla="*/ 0 w 5486400"/>
                          <a:gd name="connsiteY20" fmla="*/ 0 h 13615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</a:cxnLst>
                        <a:rect l="l" t="t" r="r" b="b"/>
                        <a:pathLst>
                          <a:path w="5486400" h="1361527" extrusionOk="0">
                            <a:moveTo>
                              <a:pt x="0" y="0"/>
                            </a:moveTo>
                            <a:cubicBezTo>
                              <a:pt x="126857" y="27380"/>
                              <a:pt x="354403" y="15096"/>
                              <a:pt x="576072" y="0"/>
                            </a:cubicBezTo>
                            <a:cubicBezTo>
                              <a:pt x="797741" y="-15096"/>
                              <a:pt x="944236" y="-21074"/>
                              <a:pt x="1097280" y="0"/>
                            </a:cubicBezTo>
                            <a:cubicBezTo>
                              <a:pt x="1250324" y="21074"/>
                              <a:pt x="1481391" y="-33170"/>
                              <a:pt x="1837944" y="0"/>
                            </a:cubicBezTo>
                            <a:cubicBezTo>
                              <a:pt x="2194497" y="33170"/>
                              <a:pt x="2292733" y="-13456"/>
                              <a:pt x="2414016" y="0"/>
                            </a:cubicBezTo>
                            <a:cubicBezTo>
                              <a:pt x="2535299" y="13456"/>
                              <a:pt x="2853070" y="-8777"/>
                              <a:pt x="3044952" y="0"/>
                            </a:cubicBezTo>
                            <a:cubicBezTo>
                              <a:pt x="3236834" y="8777"/>
                              <a:pt x="3488611" y="18930"/>
                              <a:pt x="3730752" y="0"/>
                            </a:cubicBezTo>
                            <a:cubicBezTo>
                              <a:pt x="3972893" y="-18930"/>
                              <a:pt x="4117187" y="-13327"/>
                              <a:pt x="4251960" y="0"/>
                            </a:cubicBezTo>
                            <a:cubicBezTo>
                              <a:pt x="4386733" y="13327"/>
                              <a:pt x="4937413" y="-18637"/>
                              <a:pt x="5486400" y="0"/>
                            </a:cubicBezTo>
                            <a:cubicBezTo>
                              <a:pt x="5461420" y="275517"/>
                              <a:pt x="5513583" y="499660"/>
                              <a:pt x="5486400" y="639918"/>
                            </a:cubicBezTo>
                            <a:cubicBezTo>
                              <a:pt x="5459217" y="780176"/>
                              <a:pt x="5458047" y="1193397"/>
                              <a:pt x="5486400" y="1361527"/>
                            </a:cubicBezTo>
                            <a:cubicBezTo>
                              <a:pt x="5241589" y="1343234"/>
                              <a:pt x="5123575" y="1371882"/>
                              <a:pt x="4965192" y="1361527"/>
                            </a:cubicBezTo>
                            <a:cubicBezTo>
                              <a:pt x="4806809" y="1351172"/>
                              <a:pt x="4528785" y="1370652"/>
                              <a:pt x="4169664" y="1361527"/>
                            </a:cubicBezTo>
                            <a:cubicBezTo>
                              <a:pt x="3810543" y="1352402"/>
                              <a:pt x="3795562" y="1349780"/>
                              <a:pt x="3483864" y="1361527"/>
                            </a:cubicBezTo>
                            <a:cubicBezTo>
                              <a:pt x="3172166" y="1373274"/>
                              <a:pt x="3060119" y="1334916"/>
                              <a:pt x="2688336" y="1361527"/>
                            </a:cubicBezTo>
                            <a:cubicBezTo>
                              <a:pt x="2316553" y="1388138"/>
                              <a:pt x="2174689" y="1341637"/>
                              <a:pt x="2002536" y="1361527"/>
                            </a:cubicBezTo>
                            <a:cubicBezTo>
                              <a:pt x="1830383" y="1381417"/>
                              <a:pt x="1613452" y="1345280"/>
                              <a:pt x="1481328" y="1361527"/>
                            </a:cubicBezTo>
                            <a:cubicBezTo>
                              <a:pt x="1349204" y="1377774"/>
                              <a:pt x="1058074" y="1375229"/>
                              <a:pt x="795528" y="1361527"/>
                            </a:cubicBezTo>
                            <a:cubicBezTo>
                              <a:pt x="532982" y="1347825"/>
                              <a:pt x="199609" y="1364620"/>
                              <a:pt x="0" y="1361527"/>
                            </a:cubicBezTo>
                            <a:cubicBezTo>
                              <a:pt x="10206" y="1053383"/>
                              <a:pt x="-8007" y="900536"/>
                              <a:pt x="0" y="721609"/>
                            </a:cubicBezTo>
                            <a:cubicBezTo>
                              <a:pt x="8007" y="542682"/>
                              <a:pt x="5464" y="33183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6FFFA8-B41A-31FE-E785-1D7C01F35B25}"/>
                  </a:ext>
                </a:extLst>
              </p:cNvPr>
              <p:cNvSpPr txBox="1"/>
              <p:nvPr/>
            </p:nvSpPr>
            <p:spPr>
              <a:xfrm>
                <a:off x="6520872" y="2334332"/>
                <a:ext cx="5486399" cy="2532040"/>
              </a:xfrm>
              <a:prstGeom prst="rect">
                <a:avLst/>
              </a:prstGeom>
              <a:solidFill>
                <a:schemeClr val="accent5"/>
              </a:solidFill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449644732">
                      <a:custGeom>
                        <a:avLst/>
                        <a:gdLst>
                          <a:gd name="connsiteX0" fmla="*/ 0 w 5486400"/>
                          <a:gd name="connsiteY0" fmla="*/ 0 h 1361527"/>
                          <a:gd name="connsiteX1" fmla="*/ 576072 w 5486400"/>
                          <a:gd name="connsiteY1" fmla="*/ 0 h 1361527"/>
                          <a:gd name="connsiteX2" fmla="*/ 1097280 w 5486400"/>
                          <a:gd name="connsiteY2" fmla="*/ 0 h 1361527"/>
                          <a:gd name="connsiteX3" fmla="*/ 1837944 w 5486400"/>
                          <a:gd name="connsiteY3" fmla="*/ 0 h 1361527"/>
                          <a:gd name="connsiteX4" fmla="*/ 2414016 w 5486400"/>
                          <a:gd name="connsiteY4" fmla="*/ 0 h 1361527"/>
                          <a:gd name="connsiteX5" fmla="*/ 3044952 w 5486400"/>
                          <a:gd name="connsiteY5" fmla="*/ 0 h 1361527"/>
                          <a:gd name="connsiteX6" fmla="*/ 3730752 w 5486400"/>
                          <a:gd name="connsiteY6" fmla="*/ 0 h 1361527"/>
                          <a:gd name="connsiteX7" fmla="*/ 4251960 w 5486400"/>
                          <a:gd name="connsiteY7" fmla="*/ 0 h 1361527"/>
                          <a:gd name="connsiteX8" fmla="*/ 5486400 w 5486400"/>
                          <a:gd name="connsiteY8" fmla="*/ 0 h 1361527"/>
                          <a:gd name="connsiteX9" fmla="*/ 5486400 w 5486400"/>
                          <a:gd name="connsiteY9" fmla="*/ 639918 h 1361527"/>
                          <a:gd name="connsiteX10" fmla="*/ 5486400 w 5486400"/>
                          <a:gd name="connsiteY10" fmla="*/ 1361527 h 1361527"/>
                          <a:gd name="connsiteX11" fmla="*/ 4965192 w 5486400"/>
                          <a:gd name="connsiteY11" fmla="*/ 1361527 h 1361527"/>
                          <a:gd name="connsiteX12" fmla="*/ 4169664 w 5486400"/>
                          <a:gd name="connsiteY12" fmla="*/ 1361527 h 1361527"/>
                          <a:gd name="connsiteX13" fmla="*/ 3483864 w 5486400"/>
                          <a:gd name="connsiteY13" fmla="*/ 1361527 h 1361527"/>
                          <a:gd name="connsiteX14" fmla="*/ 2688336 w 5486400"/>
                          <a:gd name="connsiteY14" fmla="*/ 1361527 h 1361527"/>
                          <a:gd name="connsiteX15" fmla="*/ 2002536 w 5486400"/>
                          <a:gd name="connsiteY15" fmla="*/ 1361527 h 1361527"/>
                          <a:gd name="connsiteX16" fmla="*/ 1481328 w 5486400"/>
                          <a:gd name="connsiteY16" fmla="*/ 1361527 h 1361527"/>
                          <a:gd name="connsiteX17" fmla="*/ 795528 w 5486400"/>
                          <a:gd name="connsiteY17" fmla="*/ 1361527 h 1361527"/>
                          <a:gd name="connsiteX18" fmla="*/ 0 w 5486400"/>
                          <a:gd name="connsiteY18" fmla="*/ 1361527 h 1361527"/>
                          <a:gd name="connsiteX19" fmla="*/ 0 w 5486400"/>
                          <a:gd name="connsiteY19" fmla="*/ 721609 h 1361527"/>
                          <a:gd name="connsiteX20" fmla="*/ 0 w 5486400"/>
                          <a:gd name="connsiteY20" fmla="*/ 0 h 13615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</a:cxnLst>
                        <a:rect l="l" t="t" r="r" b="b"/>
                        <a:pathLst>
                          <a:path w="5486400" h="1361527" extrusionOk="0">
                            <a:moveTo>
                              <a:pt x="0" y="0"/>
                            </a:moveTo>
                            <a:cubicBezTo>
                              <a:pt x="126857" y="27380"/>
                              <a:pt x="354403" y="15096"/>
                              <a:pt x="576072" y="0"/>
                            </a:cubicBezTo>
                            <a:cubicBezTo>
                              <a:pt x="797741" y="-15096"/>
                              <a:pt x="944236" y="-21074"/>
                              <a:pt x="1097280" y="0"/>
                            </a:cubicBezTo>
                            <a:cubicBezTo>
                              <a:pt x="1250324" y="21074"/>
                              <a:pt x="1481391" y="-33170"/>
                              <a:pt x="1837944" y="0"/>
                            </a:cubicBezTo>
                            <a:cubicBezTo>
                              <a:pt x="2194497" y="33170"/>
                              <a:pt x="2292733" y="-13456"/>
                              <a:pt x="2414016" y="0"/>
                            </a:cubicBezTo>
                            <a:cubicBezTo>
                              <a:pt x="2535299" y="13456"/>
                              <a:pt x="2853070" y="-8777"/>
                              <a:pt x="3044952" y="0"/>
                            </a:cubicBezTo>
                            <a:cubicBezTo>
                              <a:pt x="3236834" y="8777"/>
                              <a:pt x="3488611" y="18930"/>
                              <a:pt x="3730752" y="0"/>
                            </a:cubicBezTo>
                            <a:cubicBezTo>
                              <a:pt x="3972893" y="-18930"/>
                              <a:pt x="4117187" y="-13327"/>
                              <a:pt x="4251960" y="0"/>
                            </a:cubicBezTo>
                            <a:cubicBezTo>
                              <a:pt x="4386733" y="13327"/>
                              <a:pt x="4937413" y="-18637"/>
                              <a:pt x="5486400" y="0"/>
                            </a:cubicBezTo>
                            <a:cubicBezTo>
                              <a:pt x="5461420" y="275517"/>
                              <a:pt x="5513583" y="499660"/>
                              <a:pt x="5486400" y="639918"/>
                            </a:cubicBezTo>
                            <a:cubicBezTo>
                              <a:pt x="5459217" y="780176"/>
                              <a:pt x="5458047" y="1193397"/>
                              <a:pt x="5486400" y="1361527"/>
                            </a:cubicBezTo>
                            <a:cubicBezTo>
                              <a:pt x="5241589" y="1343234"/>
                              <a:pt x="5123575" y="1371882"/>
                              <a:pt x="4965192" y="1361527"/>
                            </a:cubicBezTo>
                            <a:cubicBezTo>
                              <a:pt x="4806809" y="1351172"/>
                              <a:pt x="4528785" y="1370652"/>
                              <a:pt x="4169664" y="1361527"/>
                            </a:cubicBezTo>
                            <a:cubicBezTo>
                              <a:pt x="3810543" y="1352402"/>
                              <a:pt x="3795562" y="1349780"/>
                              <a:pt x="3483864" y="1361527"/>
                            </a:cubicBezTo>
                            <a:cubicBezTo>
                              <a:pt x="3172166" y="1373274"/>
                              <a:pt x="3060119" y="1334916"/>
                              <a:pt x="2688336" y="1361527"/>
                            </a:cubicBezTo>
                            <a:cubicBezTo>
                              <a:pt x="2316553" y="1388138"/>
                              <a:pt x="2174689" y="1341637"/>
                              <a:pt x="2002536" y="1361527"/>
                            </a:cubicBezTo>
                            <a:cubicBezTo>
                              <a:pt x="1830383" y="1381417"/>
                              <a:pt x="1613452" y="1345280"/>
                              <a:pt x="1481328" y="1361527"/>
                            </a:cubicBezTo>
                            <a:cubicBezTo>
                              <a:pt x="1349204" y="1377774"/>
                              <a:pt x="1058074" y="1375229"/>
                              <a:pt x="795528" y="1361527"/>
                            </a:cubicBezTo>
                            <a:cubicBezTo>
                              <a:pt x="532982" y="1347825"/>
                              <a:pt x="199609" y="1364620"/>
                              <a:pt x="0" y="1361527"/>
                            </a:cubicBezTo>
                            <a:cubicBezTo>
                              <a:pt x="10206" y="1053383"/>
                              <a:pt x="-8007" y="900536"/>
                              <a:pt x="0" y="721609"/>
                            </a:cubicBezTo>
                            <a:cubicBezTo>
                              <a:pt x="8007" y="542682"/>
                              <a:pt x="5464" y="33183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>
                <a:spAutoFit/>
              </a:bodyPr>
              <a:lstStyle/>
              <a:p>
                <a:pPr marL="0" indent="0" algn="ctr">
                  <a:spcAft>
                    <a:spcPts val="600"/>
                  </a:spcAft>
                  <a:buNone/>
                </a:pPr>
                <a:r>
                  <a:rPr lang="en-US" sz="2400" b="0" dirty="0"/>
                  <a:t>Notic</a:t>
                </a:r>
                <a:r>
                  <a:rPr lang="en-US" sz="2400" dirty="0"/>
                  <a:t>e that:</a:t>
                </a: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𝑑𝑒𝑛𝑜𝑖𝑠𝑒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  <a:p>
                <a:pPr algn="ctr">
                  <a:spcAft>
                    <a:spcPts val="600"/>
                  </a:spcAft>
                </a:pPr>
                <a:r>
                  <a:rPr lang="en-US" sz="2400" dirty="0"/>
                  <a:t>Thus, we know the score, and we can translate between score and denoiser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6FFFA8-B41A-31FE-E785-1D7C01F35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872" y="2334332"/>
                <a:ext cx="5486399" cy="2532040"/>
              </a:xfrm>
              <a:prstGeom prst="rect">
                <a:avLst/>
              </a:prstGeom>
              <a:blipFill>
                <a:blip r:embed="rId3"/>
                <a:stretch>
                  <a:fillRect t="-1435" r="-1107" b="-4306"/>
                </a:stretch>
              </a:blipFill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449644732">
                      <a:custGeom>
                        <a:avLst/>
                        <a:gdLst>
                          <a:gd name="connsiteX0" fmla="*/ 0 w 5486400"/>
                          <a:gd name="connsiteY0" fmla="*/ 0 h 1361527"/>
                          <a:gd name="connsiteX1" fmla="*/ 576072 w 5486400"/>
                          <a:gd name="connsiteY1" fmla="*/ 0 h 1361527"/>
                          <a:gd name="connsiteX2" fmla="*/ 1097280 w 5486400"/>
                          <a:gd name="connsiteY2" fmla="*/ 0 h 1361527"/>
                          <a:gd name="connsiteX3" fmla="*/ 1837944 w 5486400"/>
                          <a:gd name="connsiteY3" fmla="*/ 0 h 1361527"/>
                          <a:gd name="connsiteX4" fmla="*/ 2414016 w 5486400"/>
                          <a:gd name="connsiteY4" fmla="*/ 0 h 1361527"/>
                          <a:gd name="connsiteX5" fmla="*/ 3044952 w 5486400"/>
                          <a:gd name="connsiteY5" fmla="*/ 0 h 1361527"/>
                          <a:gd name="connsiteX6" fmla="*/ 3730752 w 5486400"/>
                          <a:gd name="connsiteY6" fmla="*/ 0 h 1361527"/>
                          <a:gd name="connsiteX7" fmla="*/ 4251960 w 5486400"/>
                          <a:gd name="connsiteY7" fmla="*/ 0 h 1361527"/>
                          <a:gd name="connsiteX8" fmla="*/ 5486400 w 5486400"/>
                          <a:gd name="connsiteY8" fmla="*/ 0 h 1361527"/>
                          <a:gd name="connsiteX9" fmla="*/ 5486400 w 5486400"/>
                          <a:gd name="connsiteY9" fmla="*/ 639918 h 1361527"/>
                          <a:gd name="connsiteX10" fmla="*/ 5486400 w 5486400"/>
                          <a:gd name="connsiteY10" fmla="*/ 1361527 h 1361527"/>
                          <a:gd name="connsiteX11" fmla="*/ 4965192 w 5486400"/>
                          <a:gd name="connsiteY11" fmla="*/ 1361527 h 1361527"/>
                          <a:gd name="connsiteX12" fmla="*/ 4169664 w 5486400"/>
                          <a:gd name="connsiteY12" fmla="*/ 1361527 h 1361527"/>
                          <a:gd name="connsiteX13" fmla="*/ 3483864 w 5486400"/>
                          <a:gd name="connsiteY13" fmla="*/ 1361527 h 1361527"/>
                          <a:gd name="connsiteX14" fmla="*/ 2688336 w 5486400"/>
                          <a:gd name="connsiteY14" fmla="*/ 1361527 h 1361527"/>
                          <a:gd name="connsiteX15" fmla="*/ 2002536 w 5486400"/>
                          <a:gd name="connsiteY15" fmla="*/ 1361527 h 1361527"/>
                          <a:gd name="connsiteX16" fmla="*/ 1481328 w 5486400"/>
                          <a:gd name="connsiteY16" fmla="*/ 1361527 h 1361527"/>
                          <a:gd name="connsiteX17" fmla="*/ 795528 w 5486400"/>
                          <a:gd name="connsiteY17" fmla="*/ 1361527 h 1361527"/>
                          <a:gd name="connsiteX18" fmla="*/ 0 w 5486400"/>
                          <a:gd name="connsiteY18" fmla="*/ 1361527 h 1361527"/>
                          <a:gd name="connsiteX19" fmla="*/ 0 w 5486400"/>
                          <a:gd name="connsiteY19" fmla="*/ 721609 h 1361527"/>
                          <a:gd name="connsiteX20" fmla="*/ 0 w 5486400"/>
                          <a:gd name="connsiteY20" fmla="*/ 0 h 13615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</a:cxnLst>
                        <a:rect l="l" t="t" r="r" b="b"/>
                        <a:pathLst>
                          <a:path w="5486400" h="1361527" extrusionOk="0">
                            <a:moveTo>
                              <a:pt x="0" y="0"/>
                            </a:moveTo>
                            <a:cubicBezTo>
                              <a:pt x="126857" y="27380"/>
                              <a:pt x="354403" y="15096"/>
                              <a:pt x="576072" y="0"/>
                            </a:cubicBezTo>
                            <a:cubicBezTo>
                              <a:pt x="797741" y="-15096"/>
                              <a:pt x="944236" y="-21074"/>
                              <a:pt x="1097280" y="0"/>
                            </a:cubicBezTo>
                            <a:cubicBezTo>
                              <a:pt x="1250324" y="21074"/>
                              <a:pt x="1481391" y="-33170"/>
                              <a:pt x="1837944" y="0"/>
                            </a:cubicBezTo>
                            <a:cubicBezTo>
                              <a:pt x="2194497" y="33170"/>
                              <a:pt x="2292733" y="-13456"/>
                              <a:pt x="2414016" y="0"/>
                            </a:cubicBezTo>
                            <a:cubicBezTo>
                              <a:pt x="2535299" y="13456"/>
                              <a:pt x="2853070" y="-8777"/>
                              <a:pt x="3044952" y="0"/>
                            </a:cubicBezTo>
                            <a:cubicBezTo>
                              <a:pt x="3236834" y="8777"/>
                              <a:pt x="3488611" y="18930"/>
                              <a:pt x="3730752" y="0"/>
                            </a:cubicBezTo>
                            <a:cubicBezTo>
                              <a:pt x="3972893" y="-18930"/>
                              <a:pt x="4117187" y="-13327"/>
                              <a:pt x="4251960" y="0"/>
                            </a:cubicBezTo>
                            <a:cubicBezTo>
                              <a:pt x="4386733" y="13327"/>
                              <a:pt x="4937413" y="-18637"/>
                              <a:pt x="5486400" y="0"/>
                            </a:cubicBezTo>
                            <a:cubicBezTo>
                              <a:pt x="5461420" y="275517"/>
                              <a:pt x="5513583" y="499660"/>
                              <a:pt x="5486400" y="639918"/>
                            </a:cubicBezTo>
                            <a:cubicBezTo>
                              <a:pt x="5459217" y="780176"/>
                              <a:pt x="5458047" y="1193397"/>
                              <a:pt x="5486400" y="1361527"/>
                            </a:cubicBezTo>
                            <a:cubicBezTo>
                              <a:pt x="5241589" y="1343234"/>
                              <a:pt x="5123575" y="1371882"/>
                              <a:pt x="4965192" y="1361527"/>
                            </a:cubicBezTo>
                            <a:cubicBezTo>
                              <a:pt x="4806809" y="1351172"/>
                              <a:pt x="4528785" y="1370652"/>
                              <a:pt x="4169664" y="1361527"/>
                            </a:cubicBezTo>
                            <a:cubicBezTo>
                              <a:pt x="3810543" y="1352402"/>
                              <a:pt x="3795562" y="1349780"/>
                              <a:pt x="3483864" y="1361527"/>
                            </a:cubicBezTo>
                            <a:cubicBezTo>
                              <a:pt x="3172166" y="1373274"/>
                              <a:pt x="3060119" y="1334916"/>
                              <a:pt x="2688336" y="1361527"/>
                            </a:cubicBezTo>
                            <a:cubicBezTo>
                              <a:pt x="2316553" y="1388138"/>
                              <a:pt x="2174689" y="1341637"/>
                              <a:pt x="2002536" y="1361527"/>
                            </a:cubicBezTo>
                            <a:cubicBezTo>
                              <a:pt x="1830383" y="1381417"/>
                              <a:pt x="1613452" y="1345280"/>
                              <a:pt x="1481328" y="1361527"/>
                            </a:cubicBezTo>
                            <a:cubicBezTo>
                              <a:pt x="1349204" y="1377774"/>
                              <a:pt x="1058074" y="1375229"/>
                              <a:pt x="795528" y="1361527"/>
                            </a:cubicBezTo>
                            <a:cubicBezTo>
                              <a:pt x="532982" y="1347825"/>
                              <a:pt x="199609" y="1364620"/>
                              <a:pt x="0" y="1361527"/>
                            </a:cubicBezTo>
                            <a:cubicBezTo>
                              <a:pt x="10206" y="1053383"/>
                              <a:pt x="-8007" y="900536"/>
                              <a:pt x="0" y="721609"/>
                            </a:cubicBezTo>
                            <a:cubicBezTo>
                              <a:pt x="8007" y="542682"/>
                              <a:pt x="5464" y="33183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6371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D5B0F-E019-FC15-AF3D-7014455D8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99BD8-D769-9863-2A74-A0A1C662E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2418"/>
            <a:ext cx="10515600" cy="91717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Creating noise from data is easy; </a:t>
            </a:r>
          </a:p>
          <a:p>
            <a:pPr marL="0" indent="0" algn="ctr">
              <a:buNone/>
            </a:pPr>
            <a:r>
              <a:rPr lang="en-US" dirty="0"/>
              <a:t>Creating data from noise is generative 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185BE-AC0C-83A4-42D9-FEB7F06B9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8864-39AC-48F6-BBB9-1341B586C33C}" type="slidenum">
              <a:rPr lang="en-NL" smtClean="0"/>
              <a:pPr/>
              <a:t>4</a:t>
            </a:fld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E543F4-A106-2D4E-D957-029F6E0FDCB6}"/>
              </a:ext>
            </a:extLst>
          </p:cNvPr>
          <p:cNvSpPr/>
          <p:nvPr/>
        </p:nvSpPr>
        <p:spPr>
          <a:xfrm>
            <a:off x="3955471" y="4172931"/>
            <a:ext cx="766619" cy="6981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  <a:endParaRPr lang="en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F712F6-E50F-F981-59A6-086F2F666C0F}"/>
              </a:ext>
            </a:extLst>
          </p:cNvPr>
          <p:cNvSpPr/>
          <p:nvPr/>
        </p:nvSpPr>
        <p:spPr>
          <a:xfrm>
            <a:off x="7469909" y="4172931"/>
            <a:ext cx="766619" cy="698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endParaRPr lang="en-NL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BCF57FF-97EE-29AE-5EB4-2AC4654EECE9}"/>
              </a:ext>
            </a:extLst>
          </p:cNvPr>
          <p:cNvSpPr/>
          <p:nvPr/>
        </p:nvSpPr>
        <p:spPr>
          <a:xfrm>
            <a:off x="4986481" y="3974276"/>
            <a:ext cx="2219037" cy="109546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GM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0426739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AC541-93FE-7560-E2F5-FD446C062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and score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03BCF-F991-69F3-A23C-8936D6D3E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8864-39AC-48F6-BBB9-1341B586C33C}" type="slidenum">
              <a:rPr lang="en-NL" smtClean="0"/>
              <a:pPr/>
              <a:t>40</a:t>
            </a:fld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459535-DA47-9BF1-769A-4A86A9400745}"/>
                  </a:ext>
                </a:extLst>
              </p:cNvPr>
              <p:cNvSpPr txBox="1"/>
              <p:nvPr/>
            </p:nvSpPr>
            <p:spPr>
              <a:xfrm>
                <a:off x="838200" y="2334332"/>
                <a:ext cx="5486400" cy="1878399"/>
              </a:xfrm>
              <a:prstGeom prst="rect">
                <a:avLst/>
              </a:prstGeom>
              <a:solidFill>
                <a:schemeClr val="accent5"/>
              </a:solidFill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449644732">
                      <a:custGeom>
                        <a:avLst/>
                        <a:gdLst>
                          <a:gd name="connsiteX0" fmla="*/ 0 w 5486400"/>
                          <a:gd name="connsiteY0" fmla="*/ 0 h 1361527"/>
                          <a:gd name="connsiteX1" fmla="*/ 576072 w 5486400"/>
                          <a:gd name="connsiteY1" fmla="*/ 0 h 1361527"/>
                          <a:gd name="connsiteX2" fmla="*/ 1097280 w 5486400"/>
                          <a:gd name="connsiteY2" fmla="*/ 0 h 1361527"/>
                          <a:gd name="connsiteX3" fmla="*/ 1837944 w 5486400"/>
                          <a:gd name="connsiteY3" fmla="*/ 0 h 1361527"/>
                          <a:gd name="connsiteX4" fmla="*/ 2414016 w 5486400"/>
                          <a:gd name="connsiteY4" fmla="*/ 0 h 1361527"/>
                          <a:gd name="connsiteX5" fmla="*/ 3044952 w 5486400"/>
                          <a:gd name="connsiteY5" fmla="*/ 0 h 1361527"/>
                          <a:gd name="connsiteX6" fmla="*/ 3730752 w 5486400"/>
                          <a:gd name="connsiteY6" fmla="*/ 0 h 1361527"/>
                          <a:gd name="connsiteX7" fmla="*/ 4251960 w 5486400"/>
                          <a:gd name="connsiteY7" fmla="*/ 0 h 1361527"/>
                          <a:gd name="connsiteX8" fmla="*/ 5486400 w 5486400"/>
                          <a:gd name="connsiteY8" fmla="*/ 0 h 1361527"/>
                          <a:gd name="connsiteX9" fmla="*/ 5486400 w 5486400"/>
                          <a:gd name="connsiteY9" fmla="*/ 639918 h 1361527"/>
                          <a:gd name="connsiteX10" fmla="*/ 5486400 w 5486400"/>
                          <a:gd name="connsiteY10" fmla="*/ 1361527 h 1361527"/>
                          <a:gd name="connsiteX11" fmla="*/ 4965192 w 5486400"/>
                          <a:gd name="connsiteY11" fmla="*/ 1361527 h 1361527"/>
                          <a:gd name="connsiteX12" fmla="*/ 4169664 w 5486400"/>
                          <a:gd name="connsiteY12" fmla="*/ 1361527 h 1361527"/>
                          <a:gd name="connsiteX13" fmla="*/ 3483864 w 5486400"/>
                          <a:gd name="connsiteY13" fmla="*/ 1361527 h 1361527"/>
                          <a:gd name="connsiteX14" fmla="*/ 2688336 w 5486400"/>
                          <a:gd name="connsiteY14" fmla="*/ 1361527 h 1361527"/>
                          <a:gd name="connsiteX15" fmla="*/ 2002536 w 5486400"/>
                          <a:gd name="connsiteY15" fmla="*/ 1361527 h 1361527"/>
                          <a:gd name="connsiteX16" fmla="*/ 1481328 w 5486400"/>
                          <a:gd name="connsiteY16" fmla="*/ 1361527 h 1361527"/>
                          <a:gd name="connsiteX17" fmla="*/ 795528 w 5486400"/>
                          <a:gd name="connsiteY17" fmla="*/ 1361527 h 1361527"/>
                          <a:gd name="connsiteX18" fmla="*/ 0 w 5486400"/>
                          <a:gd name="connsiteY18" fmla="*/ 1361527 h 1361527"/>
                          <a:gd name="connsiteX19" fmla="*/ 0 w 5486400"/>
                          <a:gd name="connsiteY19" fmla="*/ 721609 h 1361527"/>
                          <a:gd name="connsiteX20" fmla="*/ 0 w 5486400"/>
                          <a:gd name="connsiteY20" fmla="*/ 0 h 13615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</a:cxnLst>
                        <a:rect l="l" t="t" r="r" b="b"/>
                        <a:pathLst>
                          <a:path w="5486400" h="1361527" extrusionOk="0">
                            <a:moveTo>
                              <a:pt x="0" y="0"/>
                            </a:moveTo>
                            <a:cubicBezTo>
                              <a:pt x="126857" y="27380"/>
                              <a:pt x="354403" y="15096"/>
                              <a:pt x="576072" y="0"/>
                            </a:cubicBezTo>
                            <a:cubicBezTo>
                              <a:pt x="797741" y="-15096"/>
                              <a:pt x="944236" y="-21074"/>
                              <a:pt x="1097280" y="0"/>
                            </a:cubicBezTo>
                            <a:cubicBezTo>
                              <a:pt x="1250324" y="21074"/>
                              <a:pt x="1481391" y="-33170"/>
                              <a:pt x="1837944" y="0"/>
                            </a:cubicBezTo>
                            <a:cubicBezTo>
                              <a:pt x="2194497" y="33170"/>
                              <a:pt x="2292733" y="-13456"/>
                              <a:pt x="2414016" y="0"/>
                            </a:cubicBezTo>
                            <a:cubicBezTo>
                              <a:pt x="2535299" y="13456"/>
                              <a:pt x="2853070" y="-8777"/>
                              <a:pt x="3044952" y="0"/>
                            </a:cubicBezTo>
                            <a:cubicBezTo>
                              <a:pt x="3236834" y="8777"/>
                              <a:pt x="3488611" y="18930"/>
                              <a:pt x="3730752" y="0"/>
                            </a:cubicBezTo>
                            <a:cubicBezTo>
                              <a:pt x="3972893" y="-18930"/>
                              <a:pt x="4117187" y="-13327"/>
                              <a:pt x="4251960" y="0"/>
                            </a:cubicBezTo>
                            <a:cubicBezTo>
                              <a:pt x="4386733" y="13327"/>
                              <a:pt x="4937413" y="-18637"/>
                              <a:pt x="5486400" y="0"/>
                            </a:cubicBezTo>
                            <a:cubicBezTo>
                              <a:pt x="5461420" y="275517"/>
                              <a:pt x="5513583" y="499660"/>
                              <a:pt x="5486400" y="639918"/>
                            </a:cubicBezTo>
                            <a:cubicBezTo>
                              <a:pt x="5459217" y="780176"/>
                              <a:pt x="5458047" y="1193397"/>
                              <a:pt x="5486400" y="1361527"/>
                            </a:cubicBezTo>
                            <a:cubicBezTo>
                              <a:pt x="5241589" y="1343234"/>
                              <a:pt x="5123575" y="1371882"/>
                              <a:pt x="4965192" y="1361527"/>
                            </a:cubicBezTo>
                            <a:cubicBezTo>
                              <a:pt x="4806809" y="1351172"/>
                              <a:pt x="4528785" y="1370652"/>
                              <a:pt x="4169664" y="1361527"/>
                            </a:cubicBezTo>
                            <a:cubicBezTo>
                              <a:pt x="3810543" y="1352402"/>
                              <a:pt x="3795562" y="1349780"/>
                              <a:pt x="3483864" y="1361527"/>
                            </a:cubicBezTo>
                            <a:cubicBezTo>
                              <a:pt x="3172166" y="1373274"/>
                              <a:pt x="3060119" y="1334916"/>
                              <a:pt x="2688336" y="1361527"/>
                            </a:cubicBezTo>
                            <a:cubicBezTo>
                              <a:pt x="2316553" y="1388138"/>
                              <a:pt x="2174689" y="1341637"/>
                              <a:pt x="2002536" y="1361527"/>
                            </a:cubicBezTo>
                            <a:cubicBezTo>
                              <a:pt x="1830383" y="1381417"/>
                              <a:pt x="1613452" y="1345280"/>
                              <a:pt x="1481328" y="1361527"/>
                            </a:cubicBezTo>
                            <a:cubicBezTo>
                              <a:pt x="1349204" y="1377774"/>
                              <a:pt x="1058074" y="1375229"/>
                              <a:pt x="795528" y="1361527"/>
                            </a:cubicBezTo>
                            <a:cubicBezTo>
                              <a:pt x="532982" y="1347825"/>
                              <a:pt x="199609" y="1364620"/>
                              <a:pt x="0" y="1361527"/>
                            </a:cubicBezTo>
                            <a:cubicBezTo>
                              <a:pt x="10206" y="1053383"/>
                              <a:pt x="-8007" y="900536"/>
                              <a:pt x="0" y="721609"/>
                            </a:cubicBezTo>
                            <a:cubicBezTo>
                              <a:pt x="8007" y="542682"/>
                              <a:pt x="5464" y="33183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>
                <a:spAutoFit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sz="2400" b="0" dirty="0"/>
                  <a:t> 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−1,…,1}</m:t>
                    </m:r>
                  </m:oMath>
                </a14:m>
                <a:r>
                  <a:rPr lang="en-US" sz="2400" dirty="0"/>
                  <a:t> do: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(0,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400" i="1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ra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459535-DA47-9BF1-769A-4A86A9400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34332"/>
                <a:ext cx="5486400" cy="1878399"/>
              </a:xfrm>
              <a:prstGeom prst="rect">
                <a:avLst/>
              </a:prstGeom>
              <a:blipFill>
                <a:blip r:embed="rId2"/>
                <a:stretch>
                  <a:fillRect l="-1661" b="-4502"/>
                </a:stretch>
              </a:blipFill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449644732">
                      <a:custGeom>
                        <a:avLst/>
                        <a:gdLst>
                          <a:gd name="connsiteX0" fmla="*/ 0 w 5486400"/>
                          <a:gd name="connsiteY0" fmla="*/ 0 h 1361527"/>
                          <a:gd name="connsiteX1" fmla="*/ 576072 w 5486400"/>
                          <a:gd name="connsiteY1" fmla="*/ 0 h 1361527"/>
                          <a:gd name="connsiteX2" fmla="*/ 1097280 w 5486400"/>
                          <a:gd name="connsiteY2" fmla="*/ 0 h 1361527"/>
                          <a:gd name="connsiteX3" fmla="*/ 1837944 w 5486400"/>
                          <a:gd name="connsiteY3" fmla="*/ 0 h 1361527"/>
                          <a:gd name="connsiteX4" fmla="*/ 2414016 w 5486400"/>
                          <a:gd name="connsiteY4" fmla="*/ 0 h 1361527"/>
                          <a:gd name="connsiteX5" fmla="*/ 3044952 w 5486400"/>
                          <a:gd name="connsiteY5" fmla="*/ 0 h 1361527"/>
                          <a:gd name="connsiteX6" fmla="*/ 3730752 w 5486400"/>
                          <a:gd name="connsiteY6" fmla="*/ 0 h 1361527"/>
                          <a:gd name="connsiteX7" fmla="*/ 4251960 w 5486400"/>
                          <a:gd name="connsiteY7" fmla="*/ 0 h 1361527"/>
                          <a:gd name="connsiteX8" fmla="*/ 5486400 w 5486400"/>
                          <a:gd name="connsiteY8" fmla="*/ 0 h 1361527"/>
                          <a:gd name="connsiteX9" fmla="*/ 5486400 w 5486400"/>
                          <a:gd name="connsiteY9" fmla="*/ 639918 h 1361527"/>
                          <a:gd name="connsiteX10" fmla="*/ 5486400 w 5486400"/>
                          <a:gd name="connsiteY10" fmla="*/ 1361527 h 1361527"/>
                          <a:gd name="connsiteX11" fmla="*/ 4965192 w 5486400"/>
                          <a:gd name="connsiteY11" fmla="*/ 1361527 h 1361527"/>
                          <a:gd name="connsiteX12" fmla="*/ 4169664 w 5486400"/>
                          <a:gd name="connsiteY12" fmla="*/ 1361527 h 1361527"/>
                          <a:gd name="connsiteX13" fmla="*/ 3483864 w 5486400"/>
                          <a:gd name="connsiteY13" fmla="*/ 1361527 h 1361527"/>
                          <a:gd name="connsiteX14" fmla="*/ 2688336 w 5486400"/>
                          <a:gd name="connsiteY14" fmla="*/ 1361527 h 1361527"/>
                          <a:gd name="connsiteX15" fmla="*/ 2002536 w 5486400"/>
                          <a:gd name="connsiteY15" fmla="*/ 1361527 h 1361527"/>
                          <a:gd name="connsiteX16" fmla="*/ 1481328 w 5486400"/>
                          <a:gd name="connsiteY16" fmla="*/ 1361527 h 1361527"/>
                          <a:gd name="connsiteX17" fmla="*/ 795528 w 5486400"/>
                          <a:gd name="connsiteY17" fmla="*/ 1361527 h 1361527"/>
                          <a:gd name="connsiteX18" fmla="*/ 0 w 5486400"/>
                          <a:gd name="connsiteY18" fmla="*/ 1361527 h 1361527"/>
                          <a:gd name="connsiteX19" fmla="*/ 0 w 5486400"/>
                          <a:gd name="connsiteY19" fmla="*/ 721609 h 1361527"/>
                          <a:gd name="connsiteX20" fmla="*/ 0 w 5486400"/>
                          <a:gd name="connsiteY20" fmla="*/ 0 h 13615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</a:cxnLst>
                        <a:rect l="l" t="t" r="r" b="b"/>
                        <a:pathLst>
                          <a:path w="5486400" h="1361527" extrusionOk="0">
                            <a:moveTo>
                              <a:pt x="0" y="0"/>
                            </a:moveTo>
                            <a:cubicBezTo>
                              <a:pt x="126857" y="27380"/>
                              <a:pt x="354403" y="15096"/>
                              <a:pt x="576072" y="0"/>
                            </a:cubicBezTo>
                            <a:cubicBezTo>
                              <a:pt x="797741" y="-15096"/>
                              <a:pt x="944236" y="-21074"/>
                              <a:pt x="1097280" y="0"/>
                            </a:cubicBezTo>
                            <a:cubicBezTo>
                              <a:pt x="1250324" y="21074"/>
                              <a:pt x="1481391" y="-33170"/>
                              <a:pt x="1837944" y="0"/>
                            </a:cubicBezTo>
                            <a:cubicBezTo>
                              <a:pt x="2194497" y="33170"/>
                              <a:pt x="2292733" y="-13456"/>
                              <a:pt x="2414016" y="0"/>
                            </a:cubicBezTo>
                            <a:cubicBezTo>
                              <a:pt x="2535299" y="13456"/>
                              <a:pt x="2853070" y="-8777"/>
                              <a:pt x="3044952" y="0"/>
                            </a:cubicBezTo>
                            <a:cubicBezTo>
                              <a:pt x="3236834" y="8777"/>
                              <a:pt x="3488611" y="18930"/>
                              <a:pt x="3730752" y="0"/>
                            </a:cubicBezTo>
                            <a:cubicBezTo>
                              <a:pt x="3972893" y="-18930"/>
                              <a:pt x="4117187" y="-13327"/>
                              <a:pt x="4251960" y="0"/>
                            </a:cubicBezTo>
                            <a:cubicBezTo>
                              <a:pt x="4386733" y="13327"/>
                              <a:pt x="4937413" y="-18637"/>
                              <a:pt x="5486400" y="0"/>
                            </a:cubicBezTo>
                            <a:cubicBezTo>
                              <a:pt x="5461420" y="275517"/>
                              <a:pt x="5513583" y="499660"/>
                              <a:pt x="5486400" y="639918"/>
                            </a:cubicBezTo>
                            <a:cubicBezTo>
                              <a:pt x="5459217" y="780176"/>
                              <a:pt x="5458047" y="1193397"/>
                              <a:pt x="5486400" y="1361527"/>
                            </a:cubicBezTo>
                            <a:cubicBezTo>
                              <a:pt x="5241589" y="1343234"/>
                              <a:pt x="5123575" y="1371882"/>
                              <a:pt x="4965192" y="1361527"/>
                            </a:cubicBezTo>
                            <a:cubicBezTo>
                              <a:pt x="4806809" y="1351172"/>
                              <a:pt x="4528785" y="1370652"/>
                              <a:pt x="4169664" y="1361527"/>
                            </a:cubicBezTo>
                            <a:cubicBezTo>
                              <a:pt x="3810543" y="1352402"/>
                              <a:pt x="3795562" y="1349780"/>
                              <a:pt x="3483864" y="1361527"/>
                            </a:cubicBezTo>
                            <a:cubicBezTo>
                              <a:pt x="3172166" y="1373274"/>
                              <a:pt x="3060119" y="1334916"/>
                              <a:pt x="2688336" y="1361527"/>
                            </a:cubicBezTo>
                            <a:cubicBezTo>
                              <a:pt x="2316553" y="1388138"/>
                              <a:pt x="2174689" y="1341637"/>
                              <a:pt x="2002536" y="1361527"/>
                            </a:cubicBezTo>
                            <a:cubicBezTo>
                              <a:pt x="1830383" y="1381417"/>
                              <a:pt x="1613452" y="1345280"/>
                              <a:pt x="1481328" y="1361527"/>
                            </a:cubicBezTo>
                            <a:cubicBezTo>
                              <a:pt x="1349204" y="1377774"/>
                              <a:pt x="1058074" y="1375229"/>
                              <a:pt x="795528" y="1361527"/>
                            </a:cubicBezTo>
                            <a:cubicBezTo>
                              <a:pt x="532982" y="1347825"/>
                              <a:pt x="199609" y="1364620"/>
                              <a:pt x="0" y="1361527"/>
                            </a:cubicBezTo>
                            <a:cubicBezTo>
                              <a:pt x="10206" y="1053383"/>
                              <a:pt x="-8007" y="900536"/>
                              <a:pt x="0" y="721609"/>
                            </a:cubicBezTo>
                            <a:cubicBezTo>
                              <a:pt x="8007" y="542682"/>
                              <a:pt x="5464" y="33183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6FFFA8-B41A-31FE-E785-1D7C01F35B25}"/>
                  </a:ext>
                </a:extLst>
              </p:cNvPr>
              <p:cNvSpPr txBox="1"/>
              <p:nvPr/>
            </p:nvSpPr>
            <p:spPr>
              <a:xfrm>
                <a:off x="6520872" y="2334332"/>
                <a:ext cx="5486399" cy="1716432"/>
              </a:xfrm>
              <a:prstGeom prst="rect">
                <a:avLst/>
              </a:prstGeom>
              <a:solidFill>
                <a:schemeClr val="accent5"/>
              </a:solidFill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449644732">
                      <a:custGeom>
                        <a:avLst/>
                        <a:gdLst>
                          <a:gd name="connsiteX0" fmla="*/ 0 w 5486400"/>
                          <a:gd name="connsiteY0" fmla="*/ 0 h 1361527"/>
                          <a:gd name="connsiteX1" fmla="*/ 576072 w 5486400"/>
                          <a:gd name="connsiteY1" fmla="*/ 0 h 1361527"/>
                          <a:gd name="connsiteX2" fmla="*/ 1097280 w 5486400"/>
                          <a:gd name="connsiteY2" fmla="*/ 0 h 1361527"/>
                          <a:gd name="connsiteX3" fmla="*/ 1837944 w 5486400"/>
                          <a:gd name="connsiteY3" fmla="*/ 0 h 1361527"/>
                          <a:gd name="connsiteX4" fmla="*/ 2414016 w 5486400"/>
                          <a:gd name="connsiteY4" fmla="*/ 0 h 1361527"/>
                          <a:gd name="connsiteX5" fmla="*/ 3044952 w 5486400"/>
                          <a:gd name="connsiteY5" fmla="*/ 0 h 1361527"/>
                          <a:gd name="connsiteX6" fmla="*/ 3730752 w 5486400"/>
                          <a:gd name="connsiteY6" fmla="*/ 0 h 1361527"/>
                          <a:gd name="connsiteX7" fmla="*/ 4251960 w 5486400"/>
                          <a:gd name="connsiteY7" fmla="*/ 0 h 1361527"/>
                          <a:gd name="connsiteX8" fmla="*/ 5486400 w 5486400"/>
                          <a:gd name="connsiteY8" fmla="*/ 0 h 1361527"/>
                          <a:gd name="connsiteX9" fmla="*/ 5486400 w 5486400"/>
                          <a:gd name="connsiteY9" fmla="*/ 639918 h 1361527"/>
                          <a:gd name="connsiteX10" fmla="*/ 5486400 w 5486400"/>
                          <a:gd name="connsiteY10" fmla="*/ 1361527 h 1361527"/>
                          <a:gd name="connsiteX11" fmla="*/ 4965192 w 5486400"/>
                          <a:gd name="connsiteY11" fmla="*/ 1361527 h 1361527"/>
                          <a:gd name="connsiteX12" fmla="*/ 4169664 w 5486400"/>
                          <a:gd name="connsiteY12" fmla="*/ 1361527 h 1361527"/>
                          <a:gd name="connsiteX13" fmla="*/ 3483864 w 5486400"/>
                          <a:gd name="connsiteY13" fmla="*/ 1361527 h 1361527"/>
                          <a:gd name="connsiteX14" fmla="*/ 2688336 w 5486400"/>
                          <a:gd name="connsiteY14" fmla="*/ 1361527 h 1361527"/>
                          <a:gd name="connsiteX15" fmla="*/ 2002536 w 5486400"/>
                          <a:gd name="connsiteY15" fmla="*/ 1361527 h 1361527"/>
                          <a:gd name="connsiteX16" fmla="*/ 1481328 w 5486400"/>
                          <a:gd name="connsiteY16" fmla="*/ 1361527 h 1361527"/>
                          <a:gd name="connsiteX17" fmla="*/ 795528 w 5486400"/>
                          <a:gd name="connsiteY17" fmla="*/ 1361527 h 1361527"/>
                          <a:gd name="connsiteX18" fmla="*/ 0 w 5486400"/>
                          <a:gd name="connsiteY18" fmla="*/ 1361527 h 1361527"/>
                          <a:gd name="connsiteX19" fmla="*/ 0 w 5486400"/>
                          <a:gd name="connsiteY19" fmla="*/ 721609 h 1361527"/>
                          <a:gd name="connsiteX20" fmla="*/ 0 w 5486400"/>
                          <a:gd name="connsiteY20" fmla="*/ 0 h 13615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</a:cxnLst>
                        <a:rect l="l" t="t" r="r" b="b"/>
                        <a:pathLst>
                          <a:path w="5486400" h="1361527" extrusionOk="0">
                            <a:moveTo>
                              <a:pt x="0" y="0"/>
                            </a:moveTo>
                            <a:cubicBezTo>
                              <a:pt x="126857" y="27380"/>
                              <a:pt x="354403" y="15096"/>
                              <a:pt x="576072" y="0"/>
                            </a:cubicBezTo>
                            <a:cubicBezTo>
                              <a:pt x="797741" y="-15096"/>
                              <a:pt x="944236" y="-21074"/>
                              <a:pt x="1097280" y="0"/>
                            </a:cubicBezTo>
                            <a:cubicBezTo>
                              <a:pt x="1250324" y="21074"/>
                              <a:pt x="1481391" y="-33170"/>
                              <a:pt x="1837944" y="0"/>
                            </a:cubicBezTo>
                            <a:cubicBezTo>
                              <a:pt x="2194497" y="33170"/>
                              <a:pt x="2292733" y="-13456"/>
                              <a:pt x="2414016" y="0"/>
                            </a:cubicBezTo>
                            <a:cubicBezTo>
                              <a:pt x="2535299" y="13456"/>
                              <a:pt x="2853070" y="-8777"/>
                              <a:pt x="3044952" y="0"/>
                            </a:cubicBezTo>
                            <a:cubicBezTo>
                              <a:pt x="3236834" y="8777"/>
                              <a:pt x="3488611" y="18930"/>
                              <a:pt x="3730752" y="0"/>
                            </a:cubicBezTo>
                            <a:cubicBezTo>
                              <a:pt x="3972893" y="-18930"/>
                              <a:pt x="4117187" y="-13327"/>
                              <a:pt x="4251960" y="0"/>
                            </a:cubicBezTo>
                            <a:cubicBezTo>
                              <a:pt x="4386733" y="13327"/>
                              <a:pt x="4937413" y="-18637"/>
                              <a:pt x="5486400" y="0"/>
                            </a:cubicBezTo>
                            <a:cubicBezTo>
                              <a:pt x="5461420" y="275517"/>
                              <a:pt x="5513583" y="499660"/>
                              <a:pt x="5486400" y="639918"/>
                            </a:cubicBezTo>
                            <a:cubicBezTo>
                              <a:pt x="5459217" y="780176"/>
                              <a:pt x="5458047" y="1193397"/>
                              <a:pt x="5486400" y="1361527"/>
                            </a:cubicBezTo>
                            <a:cubicBezTo>
                              <a:pt x="5241589" y="1343234"/>
                              <a:pt x="5123575" y="1371882"/>
                              <a:pt x="4965192" y="1361527"/>
                            </a:cubicBezTo>
                            <a:cubicBezTo>
                              <a:pt x="4806809" y="1351172"/>
                              <a:pt x="4528785" y="1370652"/>
                              <a:pt x="4169664" y="1361527"/>
                            </a:cubicBezTo>
                            <a:cubicBezTo>
                              <a:pt x="3810543" y="1352402"/>
                              <a:pt x="3795562" y="1349780"/>
                              <a:pt x="3483864" y="1361527"/>
                            </a:cubicBezTo>
                            <a:cubicBezTo>
                              <a:pt x="3172166" y="1373274"/>
                              <a:pt x="3060119" y="1334916"/>
                              <a:pt x="2688336" y="1361527"/>
                            </a:cubicBezTo>
                            <a:cubicBezTo>
                              <a:pt x="2316553" y="1388138"/>
                              <a:pt x="2174689" y="1341637"/>
                              <a:pt x="2002536" y="1361527"/>
                            </a:cubicBezTo>
                            <a:cubicBezTo>
                              <a:pt x="1830383" y="1381417"/>
                              <a:pt x="1613452" y="1345280"/>
                              <a:pt x="1481328" y="1361527"/>
                            </a:cubicBezTo>
                            <a:cubicBezTo>
                              <a:pt x="1349204" y="1377774"/>
                              <a:pt x="1058074" y="1375229"/>
                              <a:pt x="795528" y="1361527"/>
                            </a:cubicBezTo>
                            <a:cubicBezTo>
                              <a:pt x="532982" y="1347825"/>
                              <a:pt x="199609" y="1364620"/>
                              <a:pt x="0" y="1361527"/>
                            </a:cubicBezTo>
                            <a:cubicBezTo>
                              <a:pt x="10206" y="1053383"/>
                              <a:pt x="-8007" y="900536"/>
                              <a:pt x="0" y="721609"/>
                            </a:cubicBezTo>
                            <a:cubicBezTo>
                              <a:pt x="8007" y="542682"/>
                              <a:pt x="5464" y="33183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>
                <a:spAutoFit/>
              </a:bodyPr>
              <a:lstStyle/>
              <a:p>
                <a:pPr marL="0" indent="0" algn="ctr">
                  <a:spcAft>
                    <a:spcPts val="600"/>
                  </a:spcAft>
                  <a:buNone/>
                </a:pPr>
                <a:r>
                  <a:rPr lang="en-US" sz="2400" b="0" dirty="0"/>
                  <a:t>With:</a:t>
                </a:r>
                <a:endParaRPr lang="en-US" sz="24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𝑑𝑒𝑛𝑜𝑖𝑠𝑒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6FFFA8-B41A-31FE-E785-1D7C01F35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872" y="2334332"/>
                <a:ext cx="5486399" cy="1716432"/>
              </a:xfrm>
              <a:prstGeom prst="rect">
                <a:avLst/>
              </a:prstGeom>
              <a:blipFill>
                <a:blip r:embed="rId3"/>
                <a:stretch>
                  <a:fillRect t="-2113"/>
                </a:stretch>
              </a:blipFill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449644732">
                      <a:custGeom>
                        <a:avLst/>
                        <a:gdLst>
                          <a:gd name="connsiteX0" fmla="*/ 0 w 5486400"/>
                          <a:gd name="connsiteY0" fmla="*/ 0 h 1361527"/>
                          <a:gd name="connsiteX1" fmla="*/ 576072 w 5486400"/>
                          <a:gd name="connsiteY1" fmla="*/ 0 h 1361527"/>
                          <a:gd name="connsiteX2" fmla="*/ 1097280 w 5486400"/>
                          <a:gd name="connsiteY2" fmla="*/ 0 h 1361527"/>
                          <a:gd name="connsiteX3" fmla="*/ 1837944 w 5486400"/>
                          <a:gd name="connsiteY3" fmla="*/ 0 h 1361527"/>
                          <a:gd name="connsiteX4" fmla="*/ 2414016 w 5486400"/>
                          <a:gd name="connsiteY4" fmla="*/ 0 h 1361527"/>
                          <a:gd name="connsiteX5" fmla="*/ 3044952 w 5486400"/>
                          <a:gd name="connsiteY5" fmla="*/ 0 h 1361527"/>
                          <a:gd name="connsiteX6" fmla="*/ 3730752 w 5486400"/>
                          <a:gd name="connsiteY6" fmla="*/ 0 h 1361527"/>
                          <a:gd name="connsiteX7" fmla="*/ 4251960 w 5486400"/>
                          <a:gd name="connsiteY7" fmla="*/ 0 h 1361527"/>
                          <a:gd name="connsiteX8" fmla="*/ 5486400 w 5486400"/>
                          <a:gd name="connsiteY8" fmla="*/ 0 h 1361527"/>
                          <a:gd name="connsiteX9" fmla="*/ 5486400 w 5486400"/>
                          <a:gd name="connsiteY9" fmla="*/ 639918 h 1361527"/>
                          <a:gd name="connsiteX10" fmla="*/ 5486400 w 5486400"/>
                          <a:gd name="connsiteY10" fmla="*/ 1361527 h 1361527"/>
                          <a:gd name="connsiteX11" fmla="*/ 4965192 w 5486400"/>
                          <a:gd name="connsiteY11" fmla="*/ 1361527 h 1361527"/>
                          <a:gd name="connsiteX12" fmla="*/ 4169664 w 5486400"/>
                          <a:gd name="connsiteY12" fmla="*/ 1361527 h 1361527"/>
                          <a:gd name="connsiteX13" fmla="*/ 3483864 w 5486400"/>
                          <a:gd name="connsiteY13" fmla="*/ 1361527 h 1361527"/>
                          <a:gd name="connsiteX14" fmla="*/ 2688336 w 5486400"/>
                          <a:gd name="connsiteY14" fmla="*/ 1361527 h 1361527"/>
                          <a:gd name="connsiteX15" fmla="*/ 2002536 w 5486400"/>
                          <a:gd name="connsiteY15" fmla="*/ 1361527 h 1361527"/>
                          <a:gd name="connsiteX16" fmla="*/ 1481328 w 5486400"/>
                          <a:gd name="connsiteY16" fmla="*/ 1361527 h 1361527"/>
                          <a:gd name="connsiteX17" fmla="*/ 795528 w 5486400"/>
                          <a:gd name="connsiteY17" fmla="*/ 1361527 h 1361527"/>
                          <a:gd name="connsiteX18" fmla="*/ 0 w 5486400"/>
                          <a:gd name="connsiteY18" fmla="*/ 1361527 h 1361527"/>
                          <a:gd name="connsiteX19" fmla="*/ 0 w 5486400"/>
                          <a:gd name="connsiteY19" fmla="*/ 721609 h 1361527"/>
                          <a:gd name="connsiteX20" fmla="*/ 0 w 5486400"/>
                          <a:gd name="connsiteY20" fmla="*/ 0 h 13615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</a:cxnLst>
                        <a:rect l="l" t="t" r="r" b="b"/>
                        <a:pathLst>
                          <a:path w="5486400" h="1361527" extrusionOk="0">
                            <a:moveTo>
                              <a:pt x="0" y="0"/>
                            </a:moveTo>
                            <a:cubicBezTo>
                              <a:pt x="126857" y="27380"/>
                              <a:pt x="354403" y="15096"/>
                              <a:pt x="576072" y="0"/>
                            </a:cubicBezTo>
                            <a:cubicBezTo>
                              <a:pt x="797741" y="-15096"/>
                              <a:pt x="944236" y="-21074"/>
                              <a:pt x="1097280" y="0"/>
                            </a:cubicBezTo>
                            <a:cubicBezTo>
                              <a:pt x="1250324" y="21074"/>
                              <a:pt x="1481391" y="-33170"/>
                              <a:pt x="1837944" y="0"/>
                            </a:cubicBezTo>
                            <a:cubicBezTo>
                              <a:pt x="2194497" y="33170"/>
                              <a:pt x="2292733" y="-13456"/>
                              <a:pt x="2414016" y="0"/>
                            </a:cubicBezTo>
                            <a:cubicBezTo>
                              <a:pt x="2535299" y="13456"/>
                              <a:pt x="2853070" y="-8777"/>
                              <a:pt x="3044952" y="0"/>
                            </a:cubicBezTo>
                            <a:cubicBezTo>
                              <a:pt x="3236834" y="8777"/>
                              <a:pt x="3488611" y="18930"/>
                              <a:pt x="3730752" y="0"/>
                            </a:cubicBezTo>
                            <a:cubicBezTo>
                              <a:pt x="3972893" y="-18930"/>
                              <a:pt x="4117187" y="-13327"/>
                              <a:pt x="4251960" y="0"/>
                            </a:cubicBezTo>
                            <a:cubicBezTo>
                              <a:pt x="4386733" y="13327"/>
                              <a:pt x="4937413" y="-18637"/>
                              <a:pt x="5486400" y="0"/>
                            </a:cubicBezTo>
                            <a:cubicBezTo>
                              <a:pt x="5461420" y="275517"/>
                              <a:pt x="5513583" y="499660"/>
                              <a:pt x="5486400" y="639918"/>
                            </a:cubicBezTo>
                            <a:cubicBezTo>
                              <a:pt x="5459217" y="780176"/>
                              <a:pt x="5458047" y="1193397"/>
                              <a:pt x="5486400" y="1361527"/>
                            </a:cubicBezTo>
                            <a:cubicBezTo>
                              <a:pt x="5241589" y="1343234"/>
                              <a:pt x="5123575" y="1371882"/>
                              <a:pt x="4965192" y="1361527"/>
                            </a:cubicBezTo>
                            <a:cubicBezTo>
                              <a:pt x="4806809" y="1351172"/>
                              <a:pt x="4528785" y="1370652"/>
                              <a:pt x="4169664" y="1361527"/>
                            </a:cubicBezTo>
                            <a:cubicBezTo>
                              <a:pt x="3810543" y="1352402"/>
                              <a:pt x="3795562" y="1349780"/>
                              <a:pt x="3483864" y="1361527"/>
                            </a:cubicBezTo>
                            <a:cubicBezTo>
                              <a:pt x="3172166" y="1373274"/>
                              <a:pt x="3060119" y="1334916"/>
                              <a:pt x="2688336" y="1361527"/>
                            </a:cubicBezTo>
                            <a:cubicBezTo>
                              <a:pt x="2316553" y="1388138"/>
                              <a:pt x="2174689" y="1341637"/>
                              <a:pt x="2002536" y="1361527"/>
                            </a:cubicBezTo>
                            <a:cubicBezTo>
                              <a:pt x="1830383" y="1381417"/>
                              <a:pt x="1613452" y="1345280"/>
                              <a:pt x="1481328" y="1361527"/>
                            </a:cubicBezTo>
                            <a:cubicBezTo>
                              <a:pt x="1349204" y="1377774"/>
                              <a:pt x="1058074" y="1375229"/>
                              <a:pt x="795528" y="1361527"/>
                            </a:cubicBezTo>
                            <a:cubicBezTo>
                              <a:pt x="532982" y="1347825"/>
                              <a:pt x="199609" y="1364620"/>
                              <a:pt x="0" y="1361527"/>
                            </a:cubicBezTo>
                            <a:cubicBezTo>
                              <a:pt x="10206" y="1053383"/>
                              <a:pt x="-8007" y="900536"/>
                              <a:pt x="0" y="721609"/>
                            </a:cubicBezTo>
                            <a:cubicBezTo>
                              <a:pt x="8007" y="542682"/>
                              <a:pt x="5464" y="33183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1A1DF5-F6A5-E4A5-6CD6-10A0C340FF3C}"/>
                  </a:ext>
                </a:extLst>
              </p:cNvPr>
              <p:cNvSpPr txBox="1"/>
              <p:nvPr/>
            </p:nvSpPr>
            <p:spPr>
              <a:xfrm>
                <a:off x="4144818" y="4709094"/>
                <a:ext cx="5486400" cy="988925"/>
              </a:xfrm>
              <a:prstGeom prst="rect">
                <a:avLst/>
              </a:prstGeom>
              <a:solidFill>
                <a:schemeClr val="accent5"/>
              </a:solidFill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449644732">
                      <a:custGeom>
                        <a:avLst/>
                        <a:gdLst>
                          <a:gd name="connsiteX0" fmla="*/ 0 w 5486400"/>
                          <a:gd name="connsiteY0" fmla="*/ 0 h 1361527"/>
                          <a:gd name="connsiteX1" fmla="*/ 576072 w 5486400"/>
                          <a:gd name="connsiteY1" fmla="*/ 0 h 1361527"/>
                          <a:gd name="connsiteX2" fmla="*/ 1097280 w 5486400"/>
                          <a:gd name="connsiteY2" fmla="*/ 0 h 1361527"/>
                          <a:gd name="connsiteX3" fmla="*/ 1837944 w 5486400"/>
                          <a:gd name="connsiteY3" fmla="*/ 0 h 1361527"/>
                          <a:gd name="connsiteX4" fmla="*/ 2414016 w 5486400"/>
                          <a:gd name="connsiteY4" fmla="*/ 0 h 1361527"/>
                          <a:gd name="connsiteX5" fmla="*/ 3044952 w 5486400"/>
                          <a:gd name="connsiteY5" fmla="*/ 0 h 1361527"/>
                          <a:gd name="connsiteX6" fmla="*/ 3730752 w 5486400"/>
                          <a:gd name="connsiteY6" fmla="*/ 0 h 1361527"/>
                          <a:gd name="connsiteX7" fmla="*/ 4251960 w 5486400"/>
                          <a:gd name="connsiteY7" fmla="*/ 0 h 1361527"/>
                          <a:gd name="connsiteX8" fmla="*/ 5486400 w 5486400"/>
                          <a:gd name="connsiteY8" fmla="*/ 0 h 1361527"/>
                          <a:gd name="connsiteX9" fmla="*/ 5486400 w 5486400"/>
                          <a:gd name="connsiteY9" fmla="*/ 639918 h 1361527"/>
                          <a:gd name="connsiteX10" fmla="*/ 5486400 w 5486400"/>
                          <a:gd name="connsiteY10" fmla="*/ 1361527 h 1361527"/>
                          <a:gd name="connsiteX11" fmla="*/ 4965192 w 5486400"/>
                          <a:gd name="connsiteY11" fmla="*/ 1361527 h 1361527"/>
                          <a:gd name="connsiteX12" fmla="*/ 4169664 w 5486400"/>
                          <a:gd name="connsiteY12" fmla="*/ 1361527 h 1361527"/>
                          <a:gd name="connsiteX13" fmla="*/ 3483864 w 5486400"/>
                          <a:gd name="connsiteY13" fmla="*/ 1361527 h 1361527"/>
                          <a:gd name="connsiteX14" fmla="*/ 2688336 w 5486400"/>
                          <a:gd name="connsiteY14" fmla="*/ 1361527 h 1361527"/>
                          <a:gd name="connsiteX15" fmla="*/ 2002536 w 5486400"/>
                          <a:gd name="connsiteY15" fmla="*/ 1361527 h 1361527"/>
                          <a:gd name="connsiteX16" fmla="*/ 1481328 w 5486400"/>
                          <a:gd name="connsiteY16" fmla="*/ 1361527 h 1361527"/>
                          <a:gd name="connsiteX17" fmla="*/ 795528 w 5486400"/>
                          <a:gd name="connsiteY17" fmla="*/ 1361527 h 1361527"/>
                          <a:gd name="connsiteX18" fmla="*/ 0 w 5486400"/>
                          <a:gd name="connsiteY18" fmla="*/ 1361527 h 1361527"/>
                          <a:gd name="connsiteX19" fmla="*/ 0 w 5486400"/>
                          <a:gd name="connsiteY19" fmla="*/ 721609 h 1361527"/>
                          <a:gd name="connsiteX20" fmla="*/ 0 w 5486400"/>
                          <a:gd name="connsiteY20" fmla="*/ 0 h 13615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</a:cxnLst>
                        <a:rect l="l" t="t" r="r" b="b"/>
                        <a:pathLst>
                          <a:path w="5486400" h="1361527" extrusionOk="0">
                            <a:moveTo>
                              <a:pt x="0" y="0"/>
                            </a:moveTo>
                            <a:cubicBezTo>
                              <a:pt x="126857" y="27380"/>
                              <a:pt x="354403" y="15096"/>
                              <a:pt x="576072" y="0"/>
                            </a:cubicBezTo>
                            <a:cubicBezTo>
                              <a:pt x="797741" y="-15096"/>
                              <a:pt x="944236" y="-21074"/>
                              <a:pt x="1097280" y="0"/>
                            </a:cubicBezTo>
                            <a:cubicBezTo>
                              <a:pt x="1250324" y="21074"/>
                              <a:pt x="1481391" y="-33170"/>
                              <a:pt x="1837944" y="0"/>
                            </a:cubicBezTo>
                            <a:cubicBezTo>
                              <a:pt x="2194497" y="33170"/>
                              <a:pt x="2292733" y="-13456"/>
                              <a:pt x="2414016" y="0"/>
                            </a:cubicBezTo>
                            <a:cubicBezTo>
                              <a:pt x="2535299" y="13456"/>
                              <a:pt x="2853070" y="-8777"/>
                              <a:pt x="3044952" y="0"/>
                            </a:cubicBezTo>
                            <a:cubicBezTo>
                              <a:pt x="3236834" y="8777"/>
                              <a:pt x="3488611" y="18930"/>
                              <a:pt x="3730752" y="0"/>
                            </a:cubicBezTo>
                            <a:cubicBezTo>
                              <a:pt x="3972893" y="-18930"/>
                              <a:pt x="4117187" y="-13327"/>
                              <a:pt x="4251960" y="0"/>
                            </a:cubicBezTo>
                            <a:cubicBezTo>
                              <a:pt x="4386733" y="13327"/>
                              <a:pt x="4937413" y="-18637"/>
                              <a:pt x="5486400" y="0"/>
                            </a:cubicBezTo>
                            <a:cubicBezTo>
                              <a:pt x="5461420" y="275517"/>
                              <a:pt x="5513583" y="499660"/>
                              <a:pt x="5486400" y="639918"/>
                            </a:cubicBezTo>
                            <a:cubicBezTo>
                              <a:pt x="5459217" y="780176"/>
                              <a:pt x="5458047" y="1193397"/>
                              <a:pt x="5486400" y="1361527"/>
                            </a:cubicBezTo>
                            <a:cubicBezTo>
                              <a:pt x="5241589" y="1343234"/>
                              <a:pt x="5123575" y="1371882"/>
                              <a:pt x="4965192" y="1361527"/>
                            </a:cubicBezTo>
                            <a:cubicBezTo>
                              <a:pt x="4806809" y="1351172"/>
                              <a:pt x="4528785" y="1370652"/>
                              <a:pt x="4169664" y="1361527"/>
                            </a:cubicBezTo>
                            <a:cubicBezTo>
                              <a:pt x="3810543" y="1352402"/>
                              <a:pt x="3795562" y="1349780"/>
                              <a:pt x="3483864" y="1361527"/>
                            </a:cubicBezTo>
                            <a:cubicBezTo>
                              <a:pt x="3172166" y="1373274"/>
                              <a:pt x="3060119" y="1334916"/>
                              <a:pt x="2688336" y="1361527"/>
                            </a:cubicBezTo>
                            <a:cubicBezTo>
                              <a:pt x="2316553" y="1388138"/>
                              <a:pt x="2174689" y="1341637"/>
                              <a:pt x="2002536" y="1361527"/>
                            </a:cubicBezTo>
                            <a:cubicBezTo>
                              <a:pt x="1830383" y="1381417"/>
                              <a:pt x="1613452" y="1345280"/>
                              <a:pt x="1481328" y="1361527"/>
                            </a:cubicBezTo>
                            <a:cubicBezTo>
                              <a:pt x="1349204" y="1377774"/>
                              <a:pt x="1058074" y="1375229"/>
                              <a:pt x="795528" y="1361527"/>
                            </a:cubicBezTo>
                            <a:cubicBezTo>
                              <a:pt x="532982" y="1347825"/>
                              <a:pt x="199609" y="1364620"/>
                              <a:pt x="0" y="1361527"/>
                            </a:cubicBezTo>
                            <a:cubicBezTo>
                              <a:pt x="10206" y="1053383"/>
                              <a:pt x="-8007" y="900536"/>
                              <a:pt x="0" y="721609"/>
                            </a:cubicBezTo>
                            <a:cubicBezTo>
                              <a:pt x="8007" y="542682"/>
                              <a:pt x="5464" y="33183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 dirty="0">
                    <a:latin typeface="Cambria Math" panose="02040503050406030204" pitchFamily="18" charset="0"/>
                  </a:rPr>
                  <a:t>Remember scores?</a:t>
                </a: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ra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1A1DF5-F6A5-E4A5-6CD6-10A0C340F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818" y="4709094"/>
                <a:ext cx="5486400" cy="988925"/>
              </a:xfrm>
              <a:prstGeom prst="rect">
                <a:avLst/>
              </a:prstGeom>
              <a:blipFill>
                <a:blip r:embed="rId4"/>
                <a:stretch>
                  <a:fillRect t="-4217"/>
                </a:stretch>
              </a:blipFill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449644732">
                      <a:custGeom>
                        <a:avLst/>
                        <a:gdLst>
                          <a:gd name="connsiteX0" fmla="*/ 0 w 5486400"/>
                          <a:gd name="connsiteY0" fmla="*/ 0 h 1361527"/>
                          <a:gd name="connsiteX1" fmla="*/ 576072 w 5486400"/>
                          <a:gd name="connsiteY1" fmla="*/ 0 h 1361527"/>
                          <a:gd name="connsiteX2" fmla="*/ 1097280 w 5486400"/>
                          <a:gd name="connsiteY2" fmla="*/ 0 h 1361527"/>
                          <a:gd name="connsiteX3" fmla="*/ 1837944 w 5486400"/>
                          <a:gd name="connsiteY3" fmla="*/ 0 h 1361527"/>
                          <a:gd name="connsiteX4" fmla="*/ 2414016 w 5486400"/>
                          <a:gd name="connsiteY4" fmla="*/ 0 h 1361527"/>
                          <a:gd name="connsiteX5" fmla="*/ 3044952 w 5486400"/>
                          <a:gd name="connsiteY5" fmla="*/ 0 h 1361527"/>
                          <a:gd name="connsiteX6" fmla="*/ 3730752 w 5486400"/>
                          <a:gd name="connsiteY6" fmla="*/ 0 h 1361527"/>
                          <a:gd name="connsiteX7" fmla="*/ 4251960 w 5486400"/>
                          <a:gd name="connsiteY7" fmla="*/ 0 h 1361527"/>
                          <a:gd name="connsiteX8" fmla="*/ 5486400 w 5486400"/>
                          <a:gd name="connsiteY8" fmla="*/ 0 h 1361527"/>
                          <a:gd name="connsiteX9" fmla="*/ 5486400 w 5486400"/>
                          <a:gd name="connsiteY9" fmla="*/ 639918 h 1361527"/>
                          <a:gd name="connsiteX10" fmla="*/ 5486400 w 5486400"/>
                          <a:gd name="connsiteY10" fmla="*/ 1361527 h 1361527"/>
                          <a:gd name="connsiteX11" fmla="*/ 4965192 w 5486400"/>
                          <a:gd name="connsiteY11" fmla="*/ 1361527 h 1361527"/>
                          <a:gd name="connsiteX12" fmla="*/ 4169664 w 5486400"/>
                          <a:gd name="connsiteY12" fmla="*/ 1361527 h 1361527"/>
                          <a:gd name="connsiteX13" fmla="*/ 3483864 w 5486400"/>
                          <a:gd name="connsiteY13" fmla="*/ 1361527 h 1361527"/>
                          <a:gd name="connsiteX14" fmla="*/ 2688336 w 5486400"/>
                          <a:gd name="connsiteY14" fmla="*/ 1361527 h 1361527"/>
                          <a:gd name="connsiteX15" fmla="*/ 2002536 w 5486400"/>
                          <a:gd name="connsiteY15" fmla="*/ 1361527 h 1361527"/>
                          <a:gd name="connsiteX16" fmla="*/ 1481328 w 5486400"/>
                          <a:gd name="connsiteY16" fmla="*/ 1361527 h 1361527"/>
                          <a:gd name="connsiteX17" fmla="*/ 795528 w 5486400"/>
                          <a:gd name="connsiteY17" fmla="*/ 1361527 h 1361527"/>
                          <a:gd name="connsiteX18" fmla="*/ 0 w 5486400"/>
                          <a:gd name="connsiteY18" fmla="*/ 1361527 h 1361527"/>
                          <a:gd name="connsiteX19" fmla="*/ 0 w 5486400"/>
                          <a:gd name="connsiteY19" fmla="*/ 721609 h 1361527"/>
                          <a:gd name="connsiteX20" fmla="*/ 0 w 5486400"/>
                          <a:gd name="connsiteY20" fmla="*/ 0 h 13615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</a:cxnLst>
                        <a:rect l="l" t="t" r="r" b="b"/>
                        <a:pathLst>
                          <a:path w="5486400" h="1361527" extrusionOk="0">
                            <a:moveTo>
                              <a:pt x="0" y="0"/>
                            </a:moveTo>
                            <a:cubicBezTo>
                              <a:pt x="126857" y="27380"/>
                              <a:pt x="354403" y="15096"/>
                              <a:pt x="576072" y="0"/>
                            </a:cubicBezTo>
                            <a:cubicBezTo>
                              <a:pt x="797741" y="-15096"/>
                              <a:pt x="944236" y="-21074"/>
                              <a:pt x="1097280" y="0"/>
                            </a:cubicBezTo>
                            <a:cubicBezTo>
                              <a:pt x="1250324" y="21074"/>
                              <a:pt x="1481391" y="-33170"/>
                              <a:pt x="1837944" y="0"/>
                            </a:cubicBezTo>
                            <a:cubicBezTo>
                              <a:pt x="2194497" y="33170"/>
                              <a:pt x="2292733" y="-13456"/>
                              <a:pt x="2414016" y="0"/>
                            </a:cubicBezTo>
                            <a:cubicBezTo>
                              <a:pt x="2535299" y="13456"/>
                              <a:pt x="2853070" y="-8777"/>
                              <a:pt x="3044952" y="0"/>
                            </a:cubicBezTo>
                            <a:cubicBezTo>
                              <a:pt x="3236834" y="8777"/>
                              <a:pt x="3488611" y="18930"/>
                              <a:pt x="3730752" y="0"/>
                            </a:cubicBezTo>
                            <a:cubicBezTo>
                              <a:pt x="3972893" y="-18930"/>
                              <a:pt x="4117187" y="-13327"/>
                              <a:pt x="4251960" y="0"/>
                            </a:cubicBezTo>
                            <a:cubicBezTo>
                              <a:pt x="4386733" y="13327"/>
                              <a:pt x="4937413" y="-18637"/>
                              <a:pt x="5486400" y="0"/>
                            </a:cubicBezTo>
                            <a:cubicBezTo>
                              <a:pt x="5461420" y="275517"/>
                              <a:pt x="5513583" y="499660"/>
                              <a:pt x="5486400" y="639918"/>
                            </a:cubicBezTo>
                            <a:cubicBezTo>
                              <a:pt x="5459217" y="780176"/>
                              <a:pt x="5458047" y="1193397"/>
                              <a:pt x="5486400" y="1361527"/>
                            </a:cubicBezTo>
                            <a:cubicBezTo>
                              <a:pt x="5241589" y="1343234"/>
                              <a:pt x="5123575" y="1371882"/>
                              <a:pt x="4965192" y="1361527"/>
                            </a:cubicBezTo>
                            <a:cubicBezTo>
                              <a:pt x="4806809" y="1351172"/>
                              <a:pt x="4528785" y="1370652"/>
                              <a:pt x="4169664" y="1361527"/>
                            </a:cubicBezTo>
                            <a:cubicBezTo>
                              <a:pt x="3810543" y="1352402"/>
                              <a:pt x="3795562" y="1349780"/>
                              <a:pt x="3483864" y="1361527"/>
                            </a:cubicBezTo>
                            <a:cubicBezTo>
                              <a:pt x="3172166" y="1373274"/>
                              <a:pt x="3060119" y="1334916"/>
                              <a:pt x="2688336" y="1361527"/>
                            </a:cubicBezTo>
                            <a:cubicBezTo>
                              <a:pt x="2316553" y="1388138"/>
                              <a:pt x="2174689" y="1341637"/>
                              <a:pt x="2002536" y="1361527"/>
                            </a:cubicBezTo>
                            <a:cubicBezTo>
                              <a:pt x="1830383" y="1381417"/>
                              <a:pt x="1613452" y="1345280"/>
                              <a:pt x="1481328" y="1361527"/>
                            </a:cubicBezTo>
                            <a:cubicBezTo>
                              <a:pt x="1349204" y="1377774"/>
                              <a:pt x="1058074" y="1375229"/>
                              <a:pt x="795528" y="1361527"/>
                            </a:cubicBezTo>
                            <a:cubicBezTo>
                              <a:pt x="532982" y="1347825"/>
                              <a:pt x="199609" y="1364620"/>
                              <a:pt x="0" y="1361527"/>
                            </a:cubicBezTo>
                            <a:cubicBezTo>
                              <a:pt x="10206" y="1053383"/>
                              <a:pt x="-8007" y="900536"/>
                              <a:pt x="0" y="721609"/>
                            </a:cubicBezTo>
                            <a:cubicBezTo>
                              <a:pt x="8007" y="542682"/>
                              <a:pt x="5464" y="33183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606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1AABC-99FB-BFFC-CF9B-FE99AB8C1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A29F20-6551-C99B-975F-9316C3DBF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8864-39AC-48F6-BBB9-1341B586C33C}" type="slidenum">
              <a:rPr lang="en-NL" smtClean="0"/>
              <a:pPr/>
              <a:t>41</a:t>
            </a:fld>
            <a:endParaRPr lang="en-NL" dirty="0"/>
          </a:p>
        </p:txBody>
      </p:sp>
      <p:pic>
        <p:nvPicPr>
          <p:cNvPr id="3" name="Diffusion">
            <a:hlinkClick r:id="" action="ppaction://media"/>
            <a:extLst>
              <a:ext uri="{FF2B5EF4-FFF2-40B4-BE49-F238E27FC236}">
                <a16:creationId xmlns:a16="http://schemas.microsoft.com/office/drawing/2014/main" id="{F56CEC40-F87A-A2C9-8C49-1D4D62E90C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9983" y="1746774"/>
            <a:ext cx="9032033" cy="475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7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CC612E-CEC8-7D80-78A7-0E1548B55E4A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4433465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850E9-4CB6-E049-5DD7-5E4CAE865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&amp; Score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9B133-BC11-4771-FCBE-17E8C5D67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score is simply a gradient field pointing in the direction of where the data ‘lives’</a:t>
            </a:r>
          </a:p>
          <a:p>
            <a:endParaRPr lang="en-US" dirty="0"/>
          </a:p>
          <a:p>
            <a:r>
              <a:rPr lang="en-US" dirty="0"/>
              <a:t>Diffusion is way to progressively add randomness (remove information) from data </a:t>
            </a:r>
          </a:p>
          <a:p>
            <a:endParaRPr lang="en-US" dirty="0"/>
          </a:p>
          <a:p>
            <a:r>
              <a:rPr lang="en-US" dirty="0"/>
              <a:t>A score-based diffusion model learns a score based on the diffusion process. It then uses an update rule to reverse the process.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0AA7A-64E9-6396-2341-D6949F923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8864-39AC-48F6-BBB9-1341B586C33C}" type="slidenum">
              <a:rPr lang="en-NL" smtClean="0"/>
              <a:pPr/>
              <a:t>43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308642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C9BD-2352-B936-1ECA-2AD9DBE8F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 can learn a score on any type of ‘diffusion’ -&gt; cold diffusion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5FF79-81F8-DFFE-EA59-47D44F505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8864-39AC-48F6-BBB9-1341B586C33C}" type="slidenum">
              <a:rPr lang="en-NL" smtClean="0"/>
              <a:pPr/>
              <a:t>44</a:t>
            </a:fld>
            <a:endParaRPr lang="en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D6DF00-8A7C-3884-71F0-7CF9BD341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593" y="1474452"/>
            <a:ext cx="9200814" cy="524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056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CC612E-CEC8-7D80-78A7-0E1548B55E4A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1259068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98BC9-40F2-81C7-D19D-1A1131B1B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Modeling</a:t>
            </a:r>
            <a:endParaRPr lang="en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12F503-48AF-A0CF-D65B-E90F3EFFA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08" y="1502355"/>
            <a:ext cx="7537872" cy="514129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800D39B-9782-FBD7-DBB2-8B87782793EB}"/>
              </a:ext>
            </a:extLst>
          </p:cNvPr>
          <p:cNvSpPr/>
          <p:nvPr/>
        </p:nvSpPr>
        <p:spPr>
          <a:xfrm>
            <a:off x="8276280" y="1791855"/>
            <a:ext cx="3712520" cy="3472872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Generate x from z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in a single pass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8F2F6E-F685-E6A4-2EE2-55215B26380F}"/>
              </a:ext>
            </a:extLst>
          </p:cNvPr>
          <p:cNvSpPr/>
          <p:nvPr/>
        </p:nvSpPr>
        <p:spPr>
          <a:xfrm>
            <a:off x="8276280" y="5394038"/>
            <a:ext cx="3712520" cy="1067018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Generate x from z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using an iterative scheme</a:t>
            </a:r>
            <a:endParaRPr lang="en-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62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98BC9-40F2-81C7-D19D-1A1131B1B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GM using update rules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7F2DD-480D-1A38-6479-63BE0930B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8864-39AC-48F6-BBB9-1341B586C33C}" type="slidenum">
              <a:rPr lang="en-NL" smtClean="0"/>
              <a:pPr/>
              <a:t>6</a:t>
            </a:fld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B9CC6B-3098-E1F5-22B7-5C11CB9CEF27}"/>
                  </a:ext>
                </a:extLst>
              </p:cNvPr>
              <p:cNvSpPr/>
              <p:nvPr/>
            </p:nvSpPr>
            <p:spPr>
              <a:xfrm>
                <a:off x="3879273" y="1558175"/>
                <a:ext cx="360000" cy="1440000"/>
              </a:xfrm>
              <a:prstGeom prst="rect">
                <a:avLst/>
              </a:prstGeom>
              <a:solidFill>
                <a:srgbClr val="90A959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B9CC6B-3098-E1F5-22B7-5C11CB9CEF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273" y="1558175"/>
                <a:ext cx="360000" cy="1440000"/>
              </a:xfrm>
              <a:prstGeom prst="rect">
                <a:avLst/>
              </a:prstGeom>
              <a:blipFill>
                <a:blip r:embed="rId3"/>
                <a:stretch>
                  <a:fillRect l="-678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E5C1ADD-7D65-78F3-0CC0-E8A57FE46709}"/>
                  </a:ext>
                </a:extLst>
              </p:cNvPr>
              <p:cNvSpPr/>
              <p:nvPr/>
            </p:nvSpPr>
            <p:spPr>
              <a:xfrm>
                <a:off x="5469027" y="1558175"/>
                <a:ext cx="360000" cy="1440000"/>
              </a:xfrm>
              <a:prstGeom prst="rect">
                <a:avLst/>
              </a:prstGeom>
              <a:solidFill>
                <a:srgbClr val="85653D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E5C1ADD-7D65-78F3-0CC0-E8A57FE467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027" y="1558175"/>
                <a:ext cx="360000" cy="1440000"/>
              </a:xfrm>
              <a:prstGeom prst="rect">
                <a:avLst/>
              </a:prstGeom>
              <a:blipFill>
                <a:blip r:embed="rId4"/>
                <a:stretch>
                  <a:fillRect l="-678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1B245F1-6C0C-5B0B-FBBD-FA89F9262FB5}"/>
                  </a:ext>
                </a:extLst>
              </p:cNvPr>
              <p:cNvSpPr/>
              <p:nvPr/>
            </p:nvSpPr>
            <p:spPr>
              <a:xfrm>
                <a:off x="4674150" y="1558175"/>
                <a:ext cx="360000" cy="1440000"/>
              </a:xfrm>
              <a:prstGeom prst="rect">
                <a:avLst/>
              </a:prstGeom>
              <a:solidFill>
                <a:srgbClr val="8A874B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1B245F1-6C0C-5B0B-FBBD-FA89F9262F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4150" y="1558175"/>
                <a:ext cx="360000" cy="1440000"/>
              </a:xfrm>
              <a:prstGeom prst="rect">
                <a:avLst/>
              </a:prstGeom>
              <a:blipFill>
                <a:blip r:embed="rId5"/>
                <a:stretch>
                  <a:fillRect l="-678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0D52884-07E3-ED14-8256-02F27F746C6E}"/>
                  </a:ext>
                </a:extLst>
              </p:cNvPr>
              <p:cNvSpPr/>
              <p:nvPr/>
            </p:nvSpPr>
            <p:spPr>
              <a:xfrm>
                <a:off x="7878618" y="1558175"/>
                <a:ext cx="360000" cy="1440000"/>
              </a:xfrm>
              <a:prstGeom prst="rect">
                <a:avLst/>
              </a:prstGeom>
              <a:solidFill>
                <a:srgbClr val="7B2D26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0D52884-07E3-ED14-8256-02F27F746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8618" y="1558175"/>
                <a:ext cx="360000" cy="1440000"/>
              </a:xfrm>
              <a:prstGeom prst="rect">
                <a:avLst/>
              </a:prstGeom>
              <a:blipFill>
                <a:blip r:embed="rId6"/>
                <a:stretch>
                  <a:fillRect l="-84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6B79DBC-DD16-8050-E2C3-E4B90873569F}"/>
              </a:ext>
            </a:extLst>
          </p:cNvPr>
          <p:cNvCxnSpPr>
            <a:cxnSpLocks/>
          </p:cNvCxnSpPr>
          <p:nvPr/>
        </p:nvCxnSpPr>
        <p:spPr>
          <a:xfrm>
            <a:off x="4239273" y="2250467"/>
            <a:ext cx="4348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5BD978C-E4E1-F255-45F5-1D7730200B2F}"/>
              </a:ext>
            </a:extLst>
          </p:cNvPr>
          <p:cNvCxnSpPr>
            <a:cxnSpLocks/>
          </p:cNvCxnSpPr>
          <p:nvPr/>
        </p:nvCxnSpPr>
        <p:spPr>
          <a:xfrm>
            <a:off x="5034150" y="2250467"/>
            <a:ext cx="4348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460D83-4E4D-98C8-3F2B-F6ADF4E524F3}"/>
              </a:ext>
            </a:extLst>
          </p:cNvPr>
          <p:cNvCxnSpPr>
            <a:cxnSpLocks/>
          </p:cNvCxnSpPr>
          <p:nvPr/>
        </p:nvCxnSpPr>
        <p:spPr>
          <a:xfrm>
            <a:off x="5829027" y="2250467"/>
            <a:ext cx="35482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6B19D59-6C30-432E-C35F-E531EB5187C8}"/>
              </a:ext>
            </a:extLst>
          </p:cNvPr>
          <p:cNvSpPr/>
          <p:nvPr/>
        </p:nvSpPr>
        <p:spPr>
          <a:xfrm>
            <a:off x="6183854" y="1558175"/>
            <a:ext cx="360000" cy="14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88C5F3-D495-FF69-D31F-3E95DDA8BBD5}"/>
              </a:ext>
            </a:extLst>
          </p:cNvPr>
          <p:cNvSpPr/>
          <p:nvPr/>
        </p:nvSpPr>
        <p:spPr>
          <a:xfrm>
            <a:off x="7163791" y="1558175"/>
            <a:ext cx="360000" cy="14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B7ECEA3-7A1D-C90D-F2CE-6823E7EA87D7}"/>
              </a:ext>
            </a:extLst>
          </p:cNvPr>
          <p:cNvCxnSpPr>
            <a:cxnSpLocks/>
          </p:cNvCxnSpPr>
          <p:nvPr/>
        </p:nvCxnSpPr>
        <p:spPr>
          <a:xfrm>
            <a:off x="7523791" y="2250467"/>
            <a:ext cx="35482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9162FA4-37DD-B454-72D3-8EB6A6317889}"/>
              </a:ext>
            </a:extLst>
          </p:cNvPr>
          <p:cNvCxnSpPr/>
          <p:nvPr/>
        </p:nvCxnSpPr>
        <p:spPr>
          <a:xfrm>
            <a:off x="4239272" y="2393631"/>
            <a:ext cx="434877" cy="0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521FE31-88FA-79FF-7CB3-8CB27A8C9341}"/>
              </a:ext>
            </a:extLst>
          </p:cNvPr>
          <p:cNvCxnSpPr>
            <a:cxnSpLocks/>
          </p:cNvCxnSpPr>
          <p:nvPr/>
        </p:nvCxnSpPr>
        <p:spPr>
          <a:xfrm>
            <a:off x="5034149" y="2393631"/>
            <a:ext cx="434877" cy="0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A92839-BF18-A16F-C655-BCD83F4C1CB5}"/>
              </a:ext>
            </a:extLst>
          </p:cNvPr>
          <p:cNvCxnSpPr>
            <a:cxnSpLocks/>
          </p:cNvCxnSpPr>
          <p:nvPr/>
        </p:nvCxnSpPr>
        <p:spPr>
          <a:xfrm>
            <a:off x="5829026" y="2393631"/>
            <a:ext cx="354827" cy="0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1A3D989-DA49-DA6C-F693-86865757060B}"/>
              </a:ext>
            </a:extLst>
          </p:cNvPr>
          <p:cNvCxnSpPr>
            <a:cxnSpLocks/>
          </p:cNvCxnSpPr>
          <p:nvPr/>
        </p:nvCxnSpPr>
        <p:spPr>
          <a:xfrm>
            <a:off x="7523790" y="2393631"/>
            <a:ext cx="354827" cy="0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1FD0671-3778-2FAA-2E10-C9258D618C42}"/>
              </a:ext>
            </a:extLst>
          </p:cNvPr>
          <p:cNvSpPr txBox="1"/>
          <p:nvPr/>
        </p:nvSpPr>
        <p:spPr>
          <a:xfrm>
            <a:off x="6681795" y="2093509"/>
            <a:ext cx="81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E72C7047-4DEE-EAD8-B05D-1838F30B94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298297"/>
                <a:ext cx="10515600" cy="2878666"/>
              </a:xfrm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en-US" dirty="0"/>
                  <a:t>The iterative update scheme is at the core of diffusion &amp; score: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update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With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(0,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E72C7047-4DEE-EAD8-B05D-1838F30B94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298297"/>
                <a:ext cx="10515600" cy="2878666"/>
              </a:xfrm>
              <a:blipFill>
                <a:blip r:embed="rId7"/>
                <a:stretch>
                  <a:fillRect t="-360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1652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98BC9-40F2-81C7-D19D-1A1131B1B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Mess…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7F2DD-480D-1A38-6479-63BE0930B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8864-39AC-48F6-BBB9-1341B586C33C}" type="slidenum">
              <a:rPr lang="en-NL" smtClean="0"/>
              <a:pPr/>
              <a:t>7</a:t>
            </a:fld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E72C7047-4DEE-EAD8-B05D-1838F30B94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59009" y="1635751"/>
                <a:ext cx="5065791" cy="62715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update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E72C7047-4DEE-EAD8-B05D-1838F30B94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59009" y="1635751"/>
                <a:ext cx="5065791" cy="62715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A013A06-3814-9B29-A6FA-85817B920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6" t="6196" r="2626" b="1340"/>
          <a:stretch/>
        </p:blipFill>
        <p:spPr bwMode="auto">
          <a:xfrm>
            <a:off x="8977681" y="1514764"/>
            <a:ext cx="3214319" cy="534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46478C7-ACAF-68BE-3DC2-209FA146BA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2456873"/>
                <a:ext cx="7862455" cy="372009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Do we generate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dirty="0"/>
                  <a:t> or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Δt</m:t>
                    </m:r>
                  </m:oMath>
                </a14:m>
                <a:r>
                  <a:rPr lang="en-US" dirty="0"/>
                  <a:t> discretized or defined continuously?</a:t>
                </a:r>
              </a:p>
              <a:p>
                <a:r>
                  <a:rPr lang="en-US" dirty="0"/>
                  <a:t>How do we implement the update rule?</a:t>
                </a:r>
              </a:p>
              <a:p>
                <a:r>
                  <a:rPr lang="en-US" dirty="0"/>
                  <a:t>What are the inputs of the update rule?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46478C7-ACAF-68BE-3DC2-209FA146B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456873"/>
                <a:ext cx="7862455" cy="3720090"/>
              </a:xfrm>
              <a:prstGeom prst="rect">
                <a:avLst/>
              </a:prstGeom>
              <a:blipFill>
                <a:blip r:embed="rId4"/>
                <a:stretch>
                  <a:fillRect l="-1396" t="-278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8155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98BC9-40F2-81C7-D19D-1A1131B1B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Mess…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7F2DD-480D-1A38-6479-63BE0930B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8864-39AC-48F6-BBB9-1341B586C33C}" type="slidenum">
              <a:rPr lang="en-NL" smtClean="0"/>
              <a:pPr/>
              <a:t>8</a:t>
            </a:fld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E72C7047-4DEE-EAD8-B05D-1838F30B94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59009" y="1635751"/>
                <a:ext cx="5065791" cy="62715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update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E72C7047-4DEE-EAD8-B05D-1838F30B94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59009" y="1635751"/>
                <a:ext cx="5065791" cy="62715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A013A06-3814-9B29-A6FA-85817B920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6" t="6196" r="2626" b="1340"/>
          <a:stretch/>
        </p:blipFill>
        <p:spPr bwMode="auto">
          <a:xfrm>
            <a:off x="8977681" y="1514764"/>
            <a:ext cx="3214319" cy="534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46478C7-ACAF-68BE-3DC2-209FA146BA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2456873"/>
                <a:ext cx="7862455" cy="372009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Do we generate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dirty="0"/>
                  <a:t> or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Δt</m:t>
                    </m:r>
                  </m:oMath>
                </a14:m>
                <a:r>
                  <a:rPr lang="en-US" dirty="0"/>
                  <a:t> discretized or defined continuously?</a:t>
                </a:r>
              </a:p>
              <a:p>
                <a:r>
                  <a:rPr lang="en-US" dirty="0"/>
                  <a:t>How do we implement the update rule?</a:t>
                </a:r>
              </a:p>
              <a:p>
                <a:r>
                  <a:rPr lang="en-US" dirty="0"/>
                  <a:t>What are the inputs of the update rule?</a:t>
                </a:r>
              </a:p>
              <a:p>
                <a:r>
                  <a:rPr lang="en-US" dirty="0"/>
                  <a:t>Can we impress reviewers by using all kinds of over-the-top mathematics?</a:t>
                </a:r>
              </a:p>
              <a:p>
                <a:r>
                  <a:rPr lang="en-US" dirty="0"/>
                  <a:t>DIFFERENTIAL EQUATIONS EVERYWHERE</a:t>
                </a:r>
                <a:endParaRPr lang="en-NL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46478C7-ACAF-68BE-3DC2-209FA146B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456873"/>
                <a:ext cx="7862455" cy="3720090"/>
              </a:xfrm>
              <a:prstGeom prst="rect">
                <a:avLst/>
              </a:prstGeom>
              <a:blipFill>
                <a:blip r:embed="rId4"/>
                <a:stretch>
                  <a:fillRect l="-1396" t="-2787" r="-209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B207C8A-2179-FE75-BC01-8280951F6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65806"/>
            <a:ext cx="12192000" cy="494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89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5" grpId="0" build="p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4AFD6-E8D3-BD00-7F0C-5F9BD3FF3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rest of this presentation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E1147-B757-8FF9-F50E-A4D1C4593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8864-39AC-48F6-BBB9-1341B586C33C}" type="slidenum">
              <a:rPr lang="en-NL" smtClean="0"/>
              <a:pPr/>
              <a:t>9</a:t>
            </a:fld>
            <a:endParaRPr lang="en-NL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49AC058-D898-75FB-9084-2CE7747EB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9518" y="1894369"/>
            <a:ext cx="5065791" cy="627158"/>
          </a:xfrm>
          <a:solidFill>
            <a:schemeClr val="accent2"/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bg1"/>
                </a:solidFill>
              </a:rPr>
              <a:t>The toy example</a:t>
            </a:r>
            <a:endParaRPr lang="en-NL" sz="24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B64E39-1C52-3E26-C33A-BD8AAAA41840}"/>
              </a:ext>
            </a:extLst>
          </p:cNvPr>
          <p:cNvSpPr/>
          <p:nvPr/>
        </p:nvSpPr>
        <p:spPr>
          <a:xfrm>
            <a:off x="3112653" y="3335896"/>
            <a:ext cx="1800000" cy="720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Score</a:t>
            </a:r>
            <a:endParaRPr lang="en-NL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3D785F-7144-B22A-1980-4959322E626B}"/>
              </a:ext>
            </a:extLst>
          </p:cNvPr>
          <p:cNvSpPr/>
          <p:nvPr/>
        </p:nvSpPr>
        <p:spPr>
          <a:xfrm>
            <a:off x="7279349" y="3335896"/>
            <a:ext cx="1800000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diffusion</a:t>
            </a:r>
            <a:endParaRPr lang="en-NL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C170660-1285-123D-23C0-4CD10378AB2E}"/>
              </a:ext>
            </a:extLst>
          </p:cNvPr>
          <p:cNvSpPr txBox="1">
            <a:spLocks/>
          </p:cNvSpPr>
          <p:nvPr/>
        </p:nvSpPr>
        <p:spPr>
          <a:xfrm>
            <a:off x="3699517" y="4892544"/>
            <a:ext cx="5065791" cy="627158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Conclusion</a:t>
            </a:r>
            <a:endParaRPr lang="en-NL" sz="2400" dirty="0">
              <a:solidFill>
                <a:schemeClr val="bg1"/>
              </a:solidFill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DE45AC3E-0070-B549-76C4-9D17D418A13B}"/>
              </a:ext>
            </a:extLst>
          </p:cNvPr>
          <p:cNvCxnSpPr>
            <a:stCxn id="7" idx="2"/>
            <a:endCxn id="8" idx="0"/>
          </p:cNvCxnSpPr>
          <p:nvPr/>
        </p:nvCxnSpPr>
        <p:spPr>
          <a:xfrm rot="5400000">
            <a:off x="4715350" y="1818831"/>
            <a:ext cx="814369" cy="221976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315FAB4-2B69-7122-0DE8-2B2830423BF8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rot="16200000" flipH="1">
            <a:off x="6798697" y="1955243"/>
            <a:ext cx="814369" cy="19469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8D544C7-C258-5C6F-98CE-3FE246B8594D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rot="16200000" flipH="1">
            <a:off x="4704209" y="3364340"/>
            <a:ext cx="836648" cy="221976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DDB9AC0-179D-89ED-439D-74DFC2AA5CC2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rot="5400000">
            <a:off x="6787557" y="3500752"/>
            <a:ext cx="836648" cy="19469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210037"/>
      </p:ext>
    </p:extLst>
  </p:cSld>
  <p:clrMapOvr>
    <a:masterClrMapping/>
  </p:clrMapOvr>
</p:sld>
</file>

<file path=ppt/theme/theme1.xml><?xml version="1.0" encoding="utf-8"?>
<a:theme xmlns:a="http://schemas.openxmlformats.org/drawingml/2006/main" name="Theme_HansvanGorp_2">
  <a:themeElements>
    <a:clrScheme name="Custom 8">
      <a:dk1>
        <a:sysClr val="windowText" lastClr="000000"/>
      </a:dk1>
      <a:lt1>
        <a:sysClr val="window" lastClr="FFFFFF"/>
      </a:lt1>
      <a:dk2>
        <a:srgbClr val="19535F"/>
      </a:dk2>
      <a:lt2>
        <a:srgbClr val="D7C9AA"/>
      </a:lt2>
      <a:accent1>
        <a:srgbClr val="19535F"/>
      </a:accent1>
      <a:accent2>
        <a:srgbClr val="0B7A75"/>
      </a:accent2>
      <a:accent3>
        <a:srgbClr val="D7C9AA"/>
      </a:accent3>
      <a:accent4>
        <a:srgbClr val="7B2D26"/>
      </a:accent4>
      <a:accent5>
        <a:srgbClr val="F0F3F5"/>
      </a:accent5>
      <a:accent6>
        <a:srgbClr val="90A959"/>
      </a:accent6>
      <a:hlink>
        <a:srgbClr val="0B7A75"/>
      </a:hlink>
      <a:folHlink>
        <a:srgbClr val="0B7A75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_HansvanGorp_2" id="{F1591113-FDAB-43A3-A722-AF1AE859F822}" vid="{1AB36620-B576-4697-9AE2-52EE701ABA6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682F67ABDE31340AE75BDF62FFD2A31" ma:contentTypeVersion="7" ma:contentTypeDescription="Create a new document." ma:contentTypeScope="" ma:versionID="cdeb442c0804db2f858911f8c038e959">
  <xsd:schema xmlns:xsd="http://www.w3.org/2001/XMLSchema" xmlns:xs="http://www.w3.org/2001/XMLSchema" xmlns:p="http://schemas.microsoft.com/office/2006/metadata/properties" xmlns:ns2="79bbec85-0969-494e-ab2f-984731ebb022" targetNamespace="http://schemas.microsoft.com/office/2006/metadata/properties" ma:root="true" ma:fieldsID="562890f99b98d872f3cab596bfe864cf" ns2:_="">
    <xsd:import namespace="79bbec85-0969-494e-ab2f-984731ebb02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bbec85-0969-494e-ab2f-984731ebb02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7EC37E2-0EB0-4E11-86B0-C7875861F46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4C23B3D-5E07-4FC3-BCE9-EC64F801E9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9bbec85-0969-494e-ab2f-984731ebb02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Theme_HansvanGorp_2</Template>
  <TotalTime>6155</TotalTime>
  <Words>1746</Words>
  <Application>Microsoft Office PowerPoint</Application>
  <PresentationFormat>Widescreen</PresentationFormat>
  <Paragraphs>366</Paragraphs>
  <Slides>45</Slides>
  <Notes>5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Arial Black</vt:lpstr>
      <vt:lpstr>Calibri</vt:lpstr>
      <vt:lpstr>Cambria Math</vt:lpstr>
      <vt:lpstr>Theme_HansvanGorp_2</vt:lpstr>
      <vt:lpstr>Diffusion &amp; Score</vt:lpstr>
      <vt:lpstr>Types of Machine Learning Papers:</vt:lpstr>
      <vt:lpstr>The Feynman Technique</vt:lpstr>
      <vt:lpstr>Generative Modeling</vt:lpstr>
      <vt:lpstr>Generative Modeling</vt:lpstr>
      <vt:lpstr>GM using update rules</vt:lpstr>
      <vt:lpstr>The Mess…</vt:lpstr>
      <vt:lpstr>The Mess…</vt:lpstr>
      <vt:lpstr>The rest of this presentation</vt:lpstr>
      <vt:lpstr>Toy Example</vt:lpstr>
      <vt:lpstr>The data</vt:lpstr>
      <vt:lpstr>The data</vt:lpstr>
      <vt:lpstr>The data</vt:lpstr>
      <vt:lpstr>The data</vt:lpstr>
      <vt:lpstr>Score</vt:lpstr>
      <vt:lpstr>What is a score?</vt:lpstr>
      <vt:lpstr>What is a score?</vt:lpstr>
      <vt:lpstr>Update rule</vt:lpstr>
      <vt:lpstr>Update rule</vt:lpstr>
      <vt:lpstr>Learning the score</vt:lpstr>
      <vt:lpstr>Learning the score</vt:lpstr>
      <vt:lpstr>Learning the score</vt:lpstr>
      <vt:lpstr>Learning the score</vt:lpstr>
      <vt:lpstr>Learning the score</vt:lpstr>
      <vt:lpstr>Sampling using progressive Langevin dynamics</vt:lpstr>
      <vt:lpstr>Closing thoughts on scores</vt:lpstr>
      <vt:lpstr>PowerPoint Presentation</vt:lpstr>
      <vt:lpstr>What is diffusion?</vt:lpstr>
      <vt:lpstr>What is diffusion?</vt:lpstr>
      <vt:lpstr>What is diffusion?</vt:lpstr>
      <vt:lpstr>What is diffusion?</vt:lpstr>
      <vt:lpstr>What is diffusion?</vt:lpstr>
      <vt:lpstr>What is diffusion?</vt:lpstr>
      <vt:lpstr>A nifty little trick</vt:lpstr>
      <vt:lpstr>So, how do we sample?</vt:lpstr>
      <vt:lpstr>So, how do we sample?</vt:lpstr>
      <vt:lpstr>So, how do we sample?</vt:lpstr>
      <vt:lpstr>So, how do we sample?</vt:lpstr>
      <vt:lpstr>Diffusion and score</vt:lpstr>
      <vt:lpstr>Diffusion and score</vt:lpstr>
      <vt:lpstr>Sampling</vt:lpstr>
      <vt:lpstr>PowerPoint Presentation</vt:lpstr>
      <vt:lpstr>Diffusion &amp; Score</vt:lpstr>
      <vt:lpstr>You can learn a score on any type of ‘diffusion’ -&gt; cold diffusion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Summarizing Stats, medians and violins</dc:title>
  <dc:creator>Gorp, Hans van</dc:creator>
  <cp:lastModifiedBy>Gorp, Hans van</cp:lastModifiedBy>
  <cp:revision>519</cp:revision>
  <dcterms:created xsi:type="dcterms:W3CDTF">2022-11-21T10:43:29Z</dcterms:created>
  <dcterms:modified xsi:type="dcterms:W3CDTF">2023-03-27T09:06:55Z</dcterms:modified>
</cp:coreProperties>
</file>